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4.xml.rels" ContentType="application/vnd.openxmlformats-package.relationships+xml"/>
  <Override PartName="/ppt/slideMasters/_rels/slideMaster7.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13.xml.rels" ContentType="application/vnd.openxmlformats-package.relationships+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8.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30.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30.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2.xml" ContentType="application/vnd.openxmlformats-officedocument.presentationml.notesSlide+xml"/>
  <Override PartName="/ppt/notesSlides/notesSlide23.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8.xml.rels" ContentType="application/vnd.openxmlformats-package.relationships+xml"/>
  <Override PartName="/ppt/slideLayouts/_rels/slideLayout104.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63.xml.rels" ContentType="application/vnd.openxmlformats-package.relationships+xml"/>
  <Override PartName="/ppt/slideLayouts/_rels/slideLayout110.xml.rels" ContentType="application/vnd.openxmlformats-package.relationships+xml"/>
  <Override PartName="/ppt/slideLayouts/_rels/slideLayout141.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150.xml.rels" ContentType="application/vnd.openxmlformats-package.relationships+xml"/>
  <Override PartName="/ppt/slideLayouts/_rels/slideLayout140.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05.xml.rels" ContentType="application/vnd.openxmlformats-package.relationships+xml"/>
  <Override PartName="/ppt/slideLayouts/_rels/slideLayout5.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3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68.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131.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43.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84.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40.xml" ContentType="application/vnd.openxmlformats-officedocument.presentationml.slideLayout+xml"/>
  <Override PartName="/ppt/slideLayouts/slideLayout145.xml" ContentType="application/vnd.openxmlformats-officedocument.presentationml.slideLayout+xml"/>
  <Override PartName="/ppt/slideLayouts/slideLayout132.xml" ContentType="application/vnd.openxmlformats-officedocument.presentationml.slideLayout+xml"/>
  <Override PartName="/ppt/slideLayouts/slideLayout41.xml" ContentType="application/vnd.openxmlformats-officedocument.presentationml.slideLayout+xml"/>
  <Override PartName="/ppt/slideLayouts/slideLayout146.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47.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148.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3.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70.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media/image59.png" ContentType="image/png"/>
  <Override PartName="/ppt/media/image58.png" ContentType="image/png"/>
  <Override PartName="/ppt/media/image56.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55.png" ContentType="image/png"/>
  <Override PartName="/ppt/media/image45.jpeg" ContentType="image/jpeg"/>
  <Override PartName="/ppt/media/image48.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7.png" ContentType="image/png"/>
  <Override PartName="/ppt/media/image30.png" ContentType="image/png"/>
  <Override PartName="/ppt/media/image13.png" ContentType="image/png"/>
  <Override PartName="/ppt/media/image1.png" ContentType="image/png"/>
  <Override PartName="/ppt/media/image38.png" ContentType="image/png"/>
  <Override PartName="/ppt/media/image8.png" ContentType="image/png"/>
  <Override PartName="/ppt/media/image23.jpeg" ContentType="image/jpeg"/>
  <Override PartName="/ppt/media/image85.png" ContentType="image/png"/>
  <Override PartName="/ppt/media/image11.png" ContentType="image/png"/>
  <Override PartName="/ppt/media/image18.png" ContentType="image/png"/>
  <Override PartName="/ppt/media/image6.png" ContentType="image/png"/>
  <Override PartName="/ppt/media/image83.png" ContentType="image/png"/>
  <Override PartName="/ppt/media/image57.png" ContentType="image/png"/>
  <Override PartName="/ppt/media/image20.png" ContentType="image/png"/>
  <Override PartName="/ppt/media/image36.png" ContentType="image/png"/>
  <Override PartName="/ppt/media/image47.png" ContentType="image/png"/>
  <Override PartName="/ppt/media/image10.png" ContentType="image/png"/>
  <Override PartName="/ppt/media/image78.wmf" ContentType="image/x-wmf"/>
  <Override PartName="/ppt/media/image35.png" ContentType="image/png"/>
  <Override PartName="/ppt/media/image39.png" ContentType="image/png"/>
  <Override PartName="/ppt/media/image22.jpeg" ContentType="image/jpeg"/>
  <Override PartName="/ppt/media/image75.png" ContentType="image/png"/>
  <Override PartName="/ppt/media/image9.png" ContentType="image/png"/>
  <Override PartName="/ppt/media/image86.png" ContentType="image/png"/>
  <Override PartName="/ppt/media/image49.png" ContentType="image/png"/>
  <Override PartName="/ppt/media/image12.png" ContentType="image/png"/>
  <Override PartName="/ppt/media/image63.png" ContentType="image/png"/>
  <Override PartName="/ppt/media/image64.png" ContentType="image/png"/>
  <Override PartName="/ppt/media/image65.wmf" ContentType="image/x-wmf"/>
  <Override PartName="/ppt/media/image66.wmf" ContentType="image/x-wmf"/>
  <Override PartName="/ppt/media/image91.png" ContentType="image/png"/>
  <Override PartName="/ppt/media/image26.png" ContentType="image/png"/>
  <Override PartName="/ppt/media/image67.wmf" ContentType="image/x-wmf"/>
  <Override PartName="/ppt/media/image68.png" ContentType="image/png"/>
  <Override PartName="/ppt/media/image31.png" ContentType="image/png"/>
  <Override PartName="/ppt/media/image70.png" ContentType="image/png"/>
  <Override PartName="/ppt/media/image62.png" ContentType="image/png"/>
  <Override PartName="/ppt/media/image97.png" ContentType="image/png"/>
  <Override PartName="/ppt/media/image60.png" ContentType="image/png"/>
  <Override PartName="/ppt/media/image73.png" ContentType="image/png"/>
  <Override PartName="/ppt/media/image61.png" ContentType="image/png"/>
  <Override PartName="/ppt/media/image96.png" ContentType="image/png"/>
  <Override PartName="/ppt/media/image72.png" ContentType="image/png"/>
  <Override PartName="/ppt/media/image95.png" ContentType="image/png"/>
  <Override PartName="/ppt/media/image69.png" ContentType="image/png"/>
  <Override PartName="/ppt/media/image32.png" ContentType="image/png"/>
  <Override PartName="/ppt/media/image71.png" ContentType="image/png"/>
  <Override PartName="/ppt/media/image21.jpeg" ContentType="image/jpeg"/>
  <Override PartName="/ppt/media/image89.png" ContentType="image/png"/>
  <Override PartName="/ppt/media/image77.png" ContentType="image/png"/>
  <Override PartName="/ppt/media/image88.png" ContentType="image/png"/>
  <Override PartName="/ppt/media/image76.png" ContentType="image/png"/>
  <Override PartName="/ppt/media/image87.png" ContentType="image/png"/>
  <Override PartName="/ppt/media/image79.png" ContentType="image/png"/>
  <Override PartName="/ppt/media/image74.png" ContentType="image/png"/>
  <Override PartName="/ppt/media/image29.png" ContentType="image/png"/>
  <Override PartName="/ppt/media/image94.png" ContentType="image/png"/>
  <Override PartName="/ppt/media/image19.png" ContentType="image/png"/>
  <Override PartName="/ppt/media/image84.png" ContentType="image/png"/>
  <Override PartName="/ppt/media/image24.png" ContentType="image/png"/>
  <Override PartName="/ppt/media/image25.png" ContentType="image/png"/>
  <Override PartName="/ppt/media/image90.png" ContentType="image/png"/>
  <Override PartName="/ppt/media/image2.png" ContentType="image/png"/>
  <Override PartName="/ppt/media/image14.png" ContentType="image/png"/>
  <Override PartName="/ppt/media/image28.png" ContentType="image/png"/>
  <Override PartName="/ppt/media/image93.png" ContentType="image/png"/>
  <Override PartName="/ppt/media/image15.png" ContentType="image/png"/>
  <Override PartName="/ppt/media/image80.png" ContentType="image/png"/>
  <Override PartName="/ppt/media/image3.png" ContentType="image/png"/>
  <Override PartName="/ppt/media/image33.png" ContentType="image/png"/>
  <Override PartName="/ppt/media/image27.png" ContentType="image/png"/>
  <Override PartName="/ppt/media/image92.png" ContentType="image/png"/>
  <Override PartName="/ppt/media/image34.png" ContentType="image/png"/>
  <Override PartName="/ppt/media/image81.png" ContentType="image/png"/>
  <Override PartName="/ppt/media/image7.jpeg" ContentType="image/jpeg"/>
  <Override PartName="/ppt/media/image16.png" ContentType="image/png"/>
  <Override PartName="/ppt/media/image4.png" ContentType="image/png"/>
  <Override PartName="/ppt/media/image5.png" ContentType="image/png"/>
  <Override PartName="/ppt/media/image17.png" ContentType="image/png"/>
  <Override PartName="/ppt/media/image82.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53.xml.rels" ContentType="application/vnd.openxmlformats-package.relationships+xml"/>
  <Override PartName="/ppt/slides/_rels/slide4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2.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58.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GB" sz="4400" spc="-1" strike="noStrike">
                <a:latin typeface="Arial"/>
              </a:rPr>
              <a:t>Click to move the slide</a:t>
            </a:r>
            <a:endParaRPr b="0" lang="en-GB" sz="4400" spc="-1" strike="noStrike">
              <a:latin typeface="Arial"/>
            </a:endParaRPr>
          </a:p>
        </p:txBody>
      </p:sp>
      <p:sp>
        <p:nvSpPr>
          <p:cNvPr id="57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GB" sz="2000" spc="-1" strike="noStrike">
                <a:latin typeface="Arial"/>
              </a:rPr>
              <a:t>Click to edit the notes format</a:t>
            </a:r>
            <a:endParaRPr b="0" lang="en-GB" sz="2000" spc="-1" strike="noStrike">
              <a:latin typeface="Arial"/>
            </a:endParaRPr>
          </a:p>
        </p:txBody>
      </p:sp>
      <p:sp>
        <p:nvSpPr>
          <p:cNvPr id="57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GB" sz="1400" spc="-1" strike="noStrike">
                <a:latin typeface="Times New Roman"/>
              </a:rPr>
              <a:t>&lt;header&gt;</a:t>
            </a:r>
            <a:endParaRPr b="0" lang="en-GB" sz="1400" spc="-1" strike="noStrike">
              <a:latin typeface="Times New Roman"/>
            </a:endParaRPr>
          </a:p>
        </p:txBody>
      </p:sp>
      <p:sp>
        <p:nvSpPr>
          <p:cNvPr id="57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GB" sz="1400" spc="-1" strike="noStrike">
                <a:latin typeface="Times New Roman"/>
              </a:defRPr>
            </a:lvl1pPr>
          </a:lstStyle>
          <a:p>
            <a:pPr algn="r">
              <a:buNone/>
            </a:pPr>
            <a:r>
              <a:rPr b="0" lang="en-GB" sz="1400" spc="-1" strike="noStrike">
                <a:latin typeface="Times New Roman"/>
              </a:rPr>
              <a:t>&lt;date/time&gt;</a:t>
            </a:r>
            <a:endParaRPr b="0" lang="en-GB" sz="1400" spc="-1" strike="noStrike">
              <a:latin typeface="Times New Roman"/>
            </a:endParaRPr>
          </a:p>
        </p:txBody>
      </p:sp>
      <p:sp>
        <p:nvSpPr>
          <p:cNvPr id="57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GB" sz="1400" spc="-1" strike="noStrike">
                <a:latin typeface="Times New Roman"/>
              </a:defRPr>
            </a:lvl1pPr>
          </a:lstStyle>
          <a:p>
            <a:r>
              <a:rPr b="0" lang="en-GB" sz="1400" spc="-1" strike="noStrike">
                <a:latin typeface="Times New Roman"/>
              </a:rPr>
              <a:t>&lt;footer&gt;</a:t>
            </a:r>
            <a:endParaRPr b="0" lang="en-GB" sz="1400" spc="-1" strike="noStrike">
              <a:latin typeface="Times New Roman"/>
            </a:endParaRPr>
          </a:p>
        </p:txBody>
      </p:sp>
      <p:sp>
        <p:nvSpPr>
          <p:cNvPr id="57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GB" sz="1400" spc="-1" strike="noStrike">
                <a:latin typeface="Times New Roman"/>
              </a:defRPr>
            </a:lvl1pPr>
          </a:lstStyle>
          <a:p>
            <a:pPr algn="r">
              <a:buNone/>
            </a:pPr>
            <a:fld id="{3A56BE48-F99E-4600-9DE3-E5112EBA7D0F}"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www.uwyo.edu/dbmcd/molmark/lect11/lect11.html" TargetMode="External"/><Relationship Id="rId2" Type="http://schemas.openxmlformats.org/officeDocument/2006/relationships/slide" Target="../slides/slide1.xml"/><Relationship Id="rId3"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sldImg"/>
          </p:nvPr>
        </p:nvSpPr>
        <p:spPr>
          <a:xfrm>
            <a:off x="685800" y="1143000"/>
            <a:ext cx="5478120" cy="3078000"/>
          </a:xfrm>
          <a:prstGeom prst="rect">
            <a:avLst/>
          </a:prstGeom>
          <a:ln w="0">
            <a:noFill/>
          </a:ln>
        </p:spPr>
      </p:sp>
      <p:sp>
        <p:nvSpPr>
          <p:cNvPr id="1088"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a:t>
            </a:r>
            <a:r>
              <a:rPr b="0" lang="en-US" sz="2000" spc="-1" strike="noStrike">
                <a:latin typeface="Arial"/>
              </a:rPr>
              <a:t>h</a:t>
            </a:r>
            <a:r>
              <a:rPr b="0" lang="en-US" sz="2000" spc="-1" strike="noStrike">
                <a:latin typeface="Arial"/>
              </a:rPr>
              <a:t>e</a:t>
            </a:r>
            <a:r>
              <a:rPr b="0" lang="en-US" sz="2000" spc="-1" strike="noStrike">
                <a:latin typeface="Arial"/>
              </a:rPr>
              <a:t>c</a:t>
            </a:r>
            <a:r>
              <a:rPr b="0" lang="en-US" sz="2000" spc="-1" strike="noStrike">
                <a:latin typeface="Arial"/>
              </a:rPr>
              <a:t>k</a:t>
            </a:r>
            <a:r>
              <a:rPr b="0" lang="en-US" sz="2000" spc="-1" strike="noStrike">
                <a:latin typeface="Arial"/>
              </a:rPr>
              <a:t> </a:t>
            </a:r>
            <a:r>
              <a:rPr b="0" lang="en-US" sz="2000" spc="-1" strike="noStrike" u="sng">
                <a:solidFill>
                  <a:srgbClr val="000000"/>
                </a:solidFill>
                <a:uFillTx/>
                <a:latin typeface="Arial"/>
                <a:hlinkClick r:id="rId1"/>
              </a:rPr>
              <a:t>http://www.uwyo.edu/dbmcd/molmark/lect11/lect11.html</a:t>
            </a:r>
            <a:endParaRPr b="0" lang="en-GB" sz="2000" spc="-1" strike="noStrike">
              <a:latin typeface="Arial"/>
            </a:endParaRPr>
          </a:p>
        </p:txBody>
      </p:sp>
      <p:sp>
        <p:nvSpPr>
          <p:cNvPr id="1089" name="PlaceHolder 3"/>
          <p:cNvSpPr>
            <a:spLocks noGrp="1"/>
          </p:cNvSpPr>
          <p:nvPr>
            <p:ph type="sldNum" idx="4"/>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AB0F0C62-4DE2-4717-A72B-CB011C8A707B}"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PlaceHolder 1"/>
          <p:cNvSpPr>
            <a:spLocks noGrp="1"/>
          </p:cNvSpPr>
          <p:nvPr>
            <p:ph type="sldImg"/>
          </p:nvPr>
        </p:nvSpPr>
        <p:spPr>
          <a:xfrm>
            <a:off x="685800" y="1143000"/>
            <a:ext cx="5480640" cy="3080520"/>
          </a:xfrm>
          <a:prstGeom prst="rect">
            <a:avLst/>
          </a:prstGeom>
          <a:ln w="0">
            <a:noFill/>
          </a:ln>
        </p:spPr>
      </p:sp>
      <p:sp>
        <p:nvSpPr>
          <p:cNvPr id="1100"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01" name="PlaceHolder 3"/>
          <p:cNvSpPr>
            <a:spLocks noGrp="1"/>
          </p:cNvSpPr>
          <p:nvPr>
            <p:ph type="sldNum" idx="8"/>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077E401D-209D-4034-ACE9-49E50D31F894}"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sldImg"/>
          </p:nvPr>
        </p:nvSpPr>
        <p:spPr>
          <a:xfrm>
            <a:off x="685800" y="1143000"/>
            <a:ext cx="5480640" cy="3080520"/>
          </a:xfrm>
          <a:prstGeom prst="rect">
            <a:avLst/>
          </a:prstGeom>
          <a:ln w="0">
            <a:noFill/>
          </a:ln>
        </p:spPr>
      </p:sp>
      <p:sp>
        <p:nvSpPr>
          <p:cNvPr id="1103"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04" name="PlaceHolder 3"/>
          <p:cNvSpPr>
            <a:spLocks noGrp="1"/>
          </p:cNvSpPr>
          <p:nvPr>
            <p:ph type="sldNum" idx="9"/>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B0675534-CF5E-4A78-BC74-6FE68738A6EB}"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PlaceHolder 1"/>
          <p:cNvSpPr>
            <a:spLocks noGrp="1"/>
          </p:cNvSpPr>
          <p:nvPr>
            <p:ph type="sldImg"/>
          </p:nvPr>
        </p:nvSpPr>
        <p:spPr>
          <a:xfrm>
            <a:off x="685800" y="1143000"/>
            <a:ext cx="5480640" cy="3080520"/>
          </a:xfrm>
          <a:prstGeom prst="rect">
            <a:avLst/>
          </a:prstGeom>
          <a:ln w="0">
            <a:noFill/>
          </a:ln>
        </p:spPr>
      </p:sp>
      <p:sp>
        <p:nvSpPr>
          <p:cNvPr id="1106"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07" name="PlaceHolder 3"/>
          <p:cNvSpPr>
            <a:spLocks noGrp="1"/>
          </p:cNvSpPr>
          <p:nvPr>
            <p:ph type="sldNum" idx="10"/>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08507535-4184-40C3-B3D6-B0684529CD54}"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PlaceHolder 1"/>
          <p:cNvSpPr>
            <a:spLocks noGrp="1"/>
          </p:cNvSpPr>
          <p:nvPr>
            <p:ph type="sldImg"/>
          </p:nvPr>
        </p:nvSpPr>
        <p:spPr>
          <a:xfrm>
            <a:off x="685800" y="1143000"/>
            <a:ext cx="5480640" cy="3080520"/>
          </a:xfrm>
          <a:prstGeom prst="rect">
            <a:avLst/>
          </a:prstGeom>
          <a:ln w="0">
            <a:noFill/>
          </a:ln>
        </p:spPr>
      </p:sp>
      <p:sp>
        <p:nvSpPr>
          <p:cNvPr id="1109"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10" name="PlaceHolder 3"/>
          <p:cNvSpPr>
            <a:spLocks noGrp="1"/>
          </p:cNvSpPr>
          <p:nvPr>
            <p:ph type="sldNum" idx="11"/>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3620F51E-2D3E-4E9F-A2C5-12059E8EF2A7}"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PlaceHolder 1"/>
          <p:cNvSpPr>
            <a:spLocks noGrp="1"/>
          </p:cNvSpPr>
          <p:nvPr>
            <p:ph type="sldImg"/>
          </p:nvPr>
        </p:nvSpPr>
        <p:spPr>
          <a:xfrm>
            <a:off x="685800" y="1143000"/>
            <a:ext cx="5480640" cy="3080520"/>
          </a:xfrm>
          <a:prstGeom prst="rect">
            <a:avLst/>
          </a:prstGeom>
          <a:ln w="0">
            <a:noFill/>
          </a:ln>
        </p:spPr>
      </p:sp>
      <p:sp>
        <p:nvSpPr>
          <p:cNvPr id="1112"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13" name="PlaceHolder 3"/>
          <p:cNvSpPr>
            <a:spLocks noGrp="1"/>
          </p:cNvSpPr>
          <p:nvPr>
            <p:ph type="sldNum" idx="12"/>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4824BEC1-6685-4AAE-AE88-0C6AE95FC582}"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PlaceHolder 1"/>
          <p:cNvSpPr>
            <a:spLocks noGrp="1"/>
          </p:cNvSpPr>
          <p:nvPr>
            <p:ph type="sldImg"/>
          </p:nvPr>
        </p:nvSpPr>
        <p:spPr>
          <a:xfrm>
            <a:off x="685800" y="1143000"/>
            <a:ext cx="5480640" cy="3080520"/>
          </a:xfrm>
          <a:prstGeom prst="rect">
            <a:avLst/>
          </a:prstGeom>
          <a:ln w="0">
            <a:noFill/>
          </a:ln>
        </p:spPr>
      </p:sp>
      <p:sp>
        <p:nvSpPr>
          <p:cNvPr id="1115"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16" name="PlaceHolder 3"/>
          <p:cNvSpPr>
            <a:spLocks noGrp="1"/>
          </p:cNvSpPr>
          <p:nvPr>
            <p:ph type="sldNum" idx="13"/>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8803FC34-B41C-4EC5-919D-ACD2662A852E}"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PlaceHolder 1"/>
          <p:cNvSpPr>
            <a:spLocks noGrp="1"/>
          </p:cNvSpPr>
          <p:nvPr>
            <p:ph type="sldImg"/>
          </p:nvPr>
        </p:nvSpPr>
        <p:spPr>
          <a:xfrm>
            <a:off x="685800" y="1143000"/>
            <a:ext cx="5480640" cy="3080520"/>
          </a:xfrm>
          <a:prstGeom prst="rect">
            <a:avLst/>
          </a:prstGeom>
          <a:ln w="0">
            <a:noFill/>
          </a:ln>
        </p:spPr>
      </p:sp>
      <p:sp>
        <p:nvSpPr>
          <p:cNvPr id="1118"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19" name="PlaceHolder 3"/>
          <p:cNvSpPr>
            <a:spLocks noGrp="1"/>
          </p:cNvSpPr>
          <p:nvPr>
            <p:ph type="sldNum" idx="14"/>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F3F446A1-5377-4DD5-960A-6A405F8C8A08}"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PlaceHolder 1"/>
          <p:cNvSpPr>
            <a:spLocks noGrp="1"/>
          </p:cNvSpPr>
          <p:nvPr>
            <p:ph type="sldImg"/>
          </p:nvPr>
        </p:nvSpPr>
        <p:spPr>
          <a:xfrm>
            <a:off x="685800" y="1143000"/>
            <a:ext cx="5480640" cy="3080520"/>
          </a:xfrm>
          <a:prstGeom prst="rect">
            <a:avLst/>
          </a:prstGeom>
          <a:ln w="0">
            <a:noFill/>
          </a:ln>
        </p:spPr>
      </p:sp>
      <p:sp>
        <p:nvSpPr>
          <p:cNvPr id="1121"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22" name="PlaceHolder 3"/>
          <p:cNvSpPr>
            <a:spLocks noGrp="1"/>
          </p:cNvSpPr>
          <p:nvPr>
            <p:ph type="sldNum" idx="15"/>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46E1C134-5DAF-437C-B333-35B7B3FA90C7}"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sldImg"/>
          </p:nvPr>
        </p:nvSpPr>
        <p:spPr>
          <a:xfrm>
            <a:off x="685800" y="1143000"/>
            <a:ext cx="5480640" cy="3080520"/>
          </a:xfrm>
          <a:prstGeom prst="rect">
            <a:avLst/>
          </a:prstGeom>
          <a:ln w="0">
            <a:noFill/>
          </a:ln>
        </p:spPr>
      </p:sp>
      <p:sp>
        <p:nvSpPr>
          <p:cNvPr id="1124"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125" name="PlaceHolder 3"/>
          <p:cNvSpPr>
            <a:spLocks noGrp="1"/>
          </p:cNvSpPr>
          <p:nvPr>
            <p:ph type="sldNum" idx="16"/>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0945015F-9748-4047-999B-9C3C9AEECCD9}"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PlaceHolder 1"/>
          <p:cNvSpPr>
            <a:spLocks noGrp="1"/>
          </p:cNvSpPr>
          <p:nvPr>
            <p:ph type="sldImg"/>
          </p:nvPr>
        </p:nvSpPr>
        <p:spPr>
          <a:xfrm>
            <a:off x="685800" y="1143000"/>
            <a:ext cx="5480640" cy="3080520"/>
          </a:xfrm>
          <a:prstGeom prst="rect">
            <a:avLst/>
          </a:prstGeom>
          <a:ln w="0">
            <a:noFill/>
          </a:ln>
        </p:spPr>
      </p:sp>
      <p:sp>
        <p:nvSpPr>
          <p:cNvPr id="1091"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a:t>
            </a:r>
            <a:r>
              <a:rPr b="0" lang="en-US" sz="2000" spc="-1" strike="noStrike">
                <a:latin typeface="Arial"/>
              </a:rPr>
              <a:t>o</a:t>
            </a:r>
            <a:r>
              <a:rPr b="0" lang="en-US" sz="2000" spc="-1" strike="noStrike">
                <a:latin typeface="Arial"/>
              </a:rPr>
              <a:t>c</a:t>
            </a:r>
            <a:r>
              <a:rPr b="0" lang="en-US" sz="2000" spc="-1" strike="noStrike">
                <a:latin typeface="Arial"/>
              </a:rPr>
              <a:t>i</a:t>
            </a:r>
            <a:r>
              <a:rPr b="0" lang="en-US" sz="2000" spc="-1" strike="noStrike">
                <a:latin typeface="Arial"/>
              </a:rPr>
              <a:t> </a:t>
            </a:r>
            <a:r>
              <a:rPr b="0" lang="en-US" sz="2000" spc="-1" strike="noStrike">
                <a:latin typeface="Arial"/>
              </a:rPr>
              <a:t>u</a:t>
            </a:r>
            <a:r>
              <a:rPr b="0" lang="en-US" sz="2000" spc="-1" strike="noStrike">
                <a:latin typeface="Arial"/>
              </a:rPr>
              <a:t>n</a:t>
            </a:r>
            <a:r>
              <a:rPr b="0" lang="en-US" sz="2000" spc="-1" strike="noStrike">
                <a:latin typeface="Arial"/>
              </a:rPr>
              <a:t>d</a:t>
            </a:r>
            <a:r>
              <a:rPr b="0" lang="en-US" sz="2000" spc="-1" strike="noStrike">
                <a:latin typeface="Arial"/>
              </a:rPr>
              <a:t>e</a:t>
            </a:r>
            <a:r>
              <a:rPr b="0" lang="en-US" sz="2000" spc="-1" strike="noStrike">
                <a:latin typeface="Arial"/>
              </a:rPr>
              <a:t>r</a:t>
            </a:r>
            <a:r>
              <a:rPr b="0" lang="en-US" sz="2000" spc="-1" strike="noStrike">
                <a:latin typeface="Arial"/>
              </a:rPr>
              <a:t> </a:t>
            </a:r>
            <a:r>
              <a:rPr b="0" lang="en-US" sz="2000" spc="-1" strike="noStrike">
                <a:latin typeface="Arial"/>
              </a:rPr>
              <a:t>s</a:t>
            </a:r>
            <a:r>
              <a:rPr b="0" lang="en-US" sz="2000" spc="-1" strike="noStrike">
                <a:latin typeface="Arial"/>
              </a:rPr>
              <a:t>e</a:t>
            </a:r>
            <a:r>
              <a:rPr b="0" lang="en-US" sz="2000" spc="-1" strike="noStrike">
                <a:latin typeface="Arial"/>
              </a:rPr>
              <a:t>l</a:t>
            </a:r>
            <a:r>
              <a:rPr b="0" lang="en-US" sz="2000" spc="-1" strike="noStrike">
                <a:latin typeface="Arial"/>
              </a:rPr>
              <a:t>e</a:t>
            </a:r>
            <a:r>
              <a:rPr b="0" lang="en-US" sz="2000" spc="-1" strike="noStrike">
                <a:latin typeface="Arial"/>
              </a:rPr>
              <a:t>c</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r>
              <a:rPr b="0" lang="en-US" sz="2000" spc="-1" strike="noStrike">
                <a:latin typeface="Arial"/>
              </a:rPr>
              <a:t> </a:t>
            </a:r>
            <a:r>
              <a:rPr b="0" lang="en-US" sz="2000" spc="-1" strike="noStrike">
                <a:latin typeface="Arial"/>
              </a:rPr>
              <a:t>s</a:t>
            </a:r>
            <a:r>
              <a:rPr b="0" lang="en-US" sz="2000" spc="-1" strike="noStrike">
                <a:latin typeface="Arial"/>
              </a:rPr>
              <a:t>h</a:t>
            </a:r>
            <a:r>
              <a:rPr b="0" lang="en-US" sz="2000" spc="-1" strike="noStrike">
                <a:latin typeface="Arial"/>
              </a:rPr>
              <a:t>o</a:t>
            </a:r>
            <a:r>
              <a:rPr b="0" lang="en-US" sz="2000" spc="-1" strike="noStrike">
                <a:latin typeface="Arial"/>
              </a:rPr>
              <a:t>u</a:t>
            </a:r>
            <a:r>
              <a:rPr b="0" lang="en-US" sz="2000" spc="-1" strike="noStrike">
                <a:latin typeface="Arial"/>
              </a:rPr>
              <a:t>l</a:t>
            </a:r>
            <a:r>
              <a:rPr b="0" lang="en-US" sz="2000" spc="-1" strike="noStrike">
                <a:latin typeface="Arial"/>
              </a:rPr>
              <a:t>d</a:t>
            </a:r>
            <a:r>
              <a:rPr b="0" lang="en-US" sz="2000" spc="-1" strike="noStrike">
                <a:latin typeface="Arial"/>
              </a:rPr>
              <a:t> </a:t>
            </a:r>
            <a:r>
              <a:rPr b="0" lang="en-US" sz="2000" spc="-1" strike="noStrike">
                <a:latin typeface="Arial"/>
              </a:rPr>
              <a:t>d</a:t>
            </a:r>
            <a:r>
              <a:rPr b="0" lang="en-US" sz="2000" spc="-1" strike="noStrike">
                <a:latin typeface="Arial"/>
              </a:rPr>
              <a:t>i</a:t>
            </a:r>
            <a:r>
              <a:rPr b="0" lang="en-US" sz="2000" spc="-1" strike="noStrike">
                <a:latin typeface="Arial"/>
              </a:rPr>
              <a:t>s</a:t>
            </a:r>
            <a:r>
              <a:rPr b="0" lang="en-US" sz="2000" spc="-1" strike="noStrike">
                <a:latin typeface="Arial"/>
              </a:rPr>
              <a:t>p</a:t>
            </a:r>
            <a:r>
              <a:rPr b="0" lang="en-US" sz="2000" spc="-1" strike="noStrike">
                <a:latin typeface="Arial"/>
              </a:rPr>
              <a:t>l</a:t>
            </a:r>
            <a:r>
              <a:rPr b="0" lang="en-US" sz="2000" spc="-1" strike="noStrike">
                <a:latin typeface="Arial"/>
              </a:rPr>
              <a:t>a</a:t>
            </a:r>
            <a:r>
              <a:rPr b="0" lang="en-US" sz="2000" spc="-1" strike="noStrike">
                <a:latin typeface="Arial"/>
              </a:rPr>
              <a:t>y</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 </a:t>
            </a:r>
            <a:r>
              <a:rPr b="0" lang="en-US" sz="2000" spc="-1" strike="noStrike">
                <a:latin typeface="Arial"/>
              </a:rPr>
              <a:t>a</a:t>
            </a:r>
            <a:r>
              <a:rPr b="0" lang="en-US" sz="2000" spc="-1" strike="noStrike">
                <a:latin typeface="Arial"/>
              </a:rPr>
              <a:t>s</a:t>
            </a:r>
            <a:r>
              <a:rPr b="0" lang="en-US" sz="2000" spc="-1" strike="noStrike">
                <a:latin typeface="Arial"/>
              </a:rPr>
              <a:t>s</a:t>
            </a:r>
            <a:r>
              <a:rPr b="0" lang="en-US" sz="2000" spc="-1" strike="noStrike">
                <a:latin typeface="Arial"/>
              </a:rPr>
              <a:t>o</a:t>
            </a:r>
            <a:r>
              <a:rPr b="0" lang="en-US" sz="2000" spc="-1" strike="noStrike">
                <a:latin typeface="Arial"/>
              </a:rPr>
              <a:t>c</a:t>
            </a:r>
            <a:r>
              <a:rPr b="0" lang="en-US" sz="2000" spc="-1" strike="noStrike">
                <a:latin typeface="Arial"/>
              </a:rPr>
              <a:t>i</a:t>
            </a:r>
            <a:r>
              <a:rPr b="0" lang="en-US" sz="2000" spc="-1" strike="noStrike">
                <a:latin typeface="Arial"/>
              </a:rPr>
              <a:t>a</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r>
              <a:rPr b="0" lang="en-US" sz="2000" spc="-1" strike="noStrike">
                <a:latin typeface="Arial"/>
              </a:rPr>
              <a:t> </a:t>
            </a:r>
            <a:r>
              <a:rPr b="0" lang="en-US" sz="2000" spc="-1" strike="noStrike">
                <a:latin typeface="Arial"/>
              </a:rPr>
              <a:t>w</a:t>
            </a:r>
            <a:r>
              <a:rPr b="0" lang="en-US" sz="2000" spc="-1" strike="noStrike">
                <a:latin typeface="Arial"/>
              </a:rPr>
              <a:t>i</a:t>
            </a:r>
            <a:r>
              <a:rPr b="0" lang="en-US" sz="2000" spc="-1" strike="noStrike">
                <a:latin typeface="Arial"/>
              </a:rPr>
              <a:t>t</a:t>
            </a:r>
            <a:r>
              <a:rPr b="0" lang="en-US" sz="2000" spc="-1" strike="noStrike">
                <a:latin typeface="Arial"/>
              </a:rPr>
              <a:t>h</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s</a:t>
            </a:r>
            <a:r>
              <a:rPr b="0" lang="en-US" sz="2000" spc="-1" strike="noStrike">
                <a:latin typeface="Arial"/>
              </a:rPr>
              <a:t>e</a:t>
            </a:r>
            <a:r>
              <a:rPr b="0" lang="en-US" sz="2000" spc="-1" strike="noStrike">
                <a:latin typeface="Arial"/>
              </a:rPr>
              <a:t>l</a:t>
            </a:r>
            <a:r>
              <a:rPr b="0" lang="en-US" sz="2000" spc="-1" strike="noStrike">
                <a:latin typeface="Arial"/>
              </a:rPr>
              <a:t>e</a:t>
            </a:r>
            <a:r>
              <a:rPr b="0" lang="en-US" sz="2000" spc="-1" strike="noStrike">
                <a:latin typeface="Arial"/>
              </a:rPr>
              <a:t>c</a:t>
            </a:r>
            <a:r>
              <a:rPr b="0" lang="en-US" sz="2000" spc="-1" strike="noStrike">
                <a:latin typeface="Arial"/>
              </a:rPr>
              <a:t>t</a:t>
            </a:r>
            <a:r>
              <a:rPr b="0" lang="en-US" sz="2000" spc="-1" strike="noStrike">
                <a:latin typeface="Arial"/>
              </a:rPr>
              <a:t>i</a:t>
            </a:r>
            <a:r>
              <a:rPr b="0" lang="en-US" sz="2000" spc="-1" strike="noStrike">
                <a:latin typeface="Arial"/>
              </a:rPr>
              <a:t>v</a:t>
            </a:r>
            <a:r>
              <a:rPr b="0" lang="en-US" sz="2000" spc="-1" strike="noStrike">
                <a:latin typeface="Arial"/>
              </a:rPr>
              <a:t>e</a:t>
            </a:r>
            <a:r>
              <a:rPr b="0" lang="en-US" sz="2000" spc="-1" strike="noStrike">
                <a:latin typeface="Arial"/>
              </a:rPr>
              <a:t> </a:t>
            </a:r>
            <a:r>
              <a:rPr b="0" lang="en-US" sz="2000" spc="-1" strike="noStrike">
                <a:latin typeface="Arial"/>
              </a:rPr>
              <a:t>p</a:t>
            </a:r>
            <a:r>
              <a:rPr b="0" lang="en-US" sz="2000" spc="-1" strike="noStrike">
                <a:latin typeface="Arial"/>
              </a:rPr>
              <a:t>r</a:t>
            </a:r>
            <a:r>
              <a:rPr b="0" lang="en-US" sz="2000" spc="-1" strike="noStrike">
                <a:latin typeface="Arial"/>
              </a:rPr>
              <a:t>e</a:t>
            </a:r>
            <a:r>
              <a:rPr b="0" lang="en-US" sz="2000" spc="-1" strike="noStrike">
                <a:latin typeface="Arial"/>
              </a:rPr>
              <a:t>s</a:t>
            </a:r>
            <a:r>
              <a:rPr b="0" lang="en-US" sz="2000" spc="-1" strike="noStrike">
                <a:latin typeface="Arial"/>
              </a:rPr>
              <a:t>s</a:t>
            </a:r>
            <a:r>
              <a:rPr b="0" lang="en-US" sz="2000" spc="-1" strike="noStrike">
                <a:latin typeface="Arial"/>
              </a:rPr>
              <a:t>u</a:t>
            </a:r>
            <a:r>
              <a:rPr b="0" lang="en-US" sz="2000" spc="-1" strike="noStrike">
                <a:latin typeface="Arial"/>
              </a:rPr>
              <a:t>r</a:t>
            </a:r>
            <a:r>
              <a:rPr b="0" lang="en-US" sz="2000" spc="-1" strike="noStrike">
                <a:latin typeface="Arial"/>
              </a:rPr>
              <a:t>e</a:t>
            </a:r>
            <a:r>
              <a:rPr b="0" lang="en-US" sz="2000" spc="-1" strike="noStrike">
                <a:latin typeface="Arial"/>
              </a:rPr>
              <a:t>,</a:t>
            </a:r>
            <a:r>
              <a:rPr b="0" lang="en-US" sz="2000" spc="-1" strike="noStrike">
                <a:latin typeface="Arial"/>
              </a:rPr>
              <a:t> </a:t>
            </a:r>
            <a:r>
              <a:rPr b="0" lang="en-US" sz="2000" spc="-1" strike="noStrike">
                <a:latin typeface="Arial"/>
              </a:rPr>
              <a:t>s</a:t>
            </a:r>
            <a:r>
              <a:rPr b="0" lang="en-US" sz="2000" spc="-1" strike="noStrike">
                <a:latin typeface="Arial"/>
              </a:rPr>
              <a:t>u</a:t>
            </a:r>
            <a:r>
              <a:rPr b="0" lang="en-US" sz="2000" spc="-1" strike="noStrike">
                <a:latin typeface="Arial"/>
              </a:rPr>
              <a:t>c</a:t>
            </a:r>
            <a:r>
              <a:rPr b="0" lang="en-US" sz="2000" spc="-1" strike="noStrike">
                <a:latin typeface="Arial"/>
              </a:rPr>
              <a:t>h</a:t>
            </a:r>
            <a:r>
              <a:rPr b="0" lang="en-US" sz="2000" spc="-1" strike="noStrike">
                <a:latin typeface="Arial"/>
              </a:rPr>
              <a:t> </a:t>
            </a:r>
            <a:r>
              <a:rPr b="0" lang="en-US" sz="2000" spc="-1" strike="noStrike">
                <a:latin typeface="Arial"/>
              </a:rPr>
              <a:t>a</a:t>
            </a:r>
            <a:r>
              <a:rPr b="0" lang="en-US" sz="2000" spc="-1" strike="noStrike">
                <a:latin typeface="Arial"/>
              </a:rPr>
              <a:t>s</a:t>
            </a:r>
            <a:r>
              <a:rPr b="0" lang="en-US" sz="2000" spc="-1" strike="noStrike">
                <a:latin typeface="Arial"/>
              </a:rPr>
              <a:t> </a:t>
            </a:r>
            <a:r>
              <a:rPr b="0" lang="en-US" sz="2000" spc="-1" strike="noStrike">
                <a:latin typeface="Arial"/>
              </a:rPr>
              <a:t>a</a:t>
            </a:r>
            <a:r>
              <a:rPr b="0" lang="en-US" sz="2000" spc="-1" strike="noStrike">
                <a:latin typeface="Arial"/>
              </a:rPr>
              <a:t>l</a:t>
            </a:r>
            <a:r>
              <a:rPr b="0" lang="en-US" sz="2000" spc="-1" strike="noStrike">
                <a:latin typeface="Arial"/>
              </a:rPr>
              <a:t>l</a:t>
            </a:r>
            <a:r>
              <a:rPr b="0" lang="en-US" sz="2000" spc="-1" strike="noStrike">
                <a:latin typeface="Arial"/>
              </a:rPr>
              <a:t>e</a:t>
            </a:r>
            <a:r>
              <a:rPr b="0" lang="en-US" sz="2000" spc="-1" strike="noStrike">
                <a:latin typeface="Arial"/>
              </a:rPr>
              <a:t>l</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p</a:t>
            </a:r>
            <a:r>
              <a:rPr b="0" lang="en-US" sz="2000" spc="-1" strike="noStrike">
                <a:latin typeface="Arial"/>
              </a:rPr>
              <a:t>r</a:t>
            </a:r>
            <a:r>
              <a:rPr b="0" lang="en-US" sz="2000" spc="-1" strike="noStrike">
                <a:latin typeface="Arial"/>
              </a:rPr>
              <a:t>o</a:t>
            </a:r>
            <a:r>
              <a:rPr b="0" lang="en-US" sz="2000" spc="-1" strike="noStrike">
                <a:latin typeface="Arial"/>
              </a:rPr>
              <a:t>v</a:t>
            </a:r>
            <a:r>
              <a:rPr b="0" lang="en-US" sz="2000" spc="-1" strike="noStrike">
                <a:latin typeface="Arial"/>
              </a:rPr>
              <a:t>i</a:t>
            </a:r>
            <a:r>
              <a:rPr b="0" lang="en-US" sz="2000" spc="-1" strike="noStrike">
                <a:latin typeface="Arial"/>
              </a:rPr>
              <a:t>d</a:t>
            </a:r>
            <a:r>
              <a:rPr b="0" lang="en-US" sz="2000" spc="-1" strike="noStrike">
                <a:latin typeface="Arial"/>
              </a:rPr>
              <a:t>i</a:t>
            </a:r>
            <a:r>
              <a:rPr b="0" lang="en-US" sz="2000" spc="-1" strike="noStrike">
                <a:latin typeface="Arial"/>
              </a:rPr>
              <a:t>n</a:t>
            </a:r>
            <a:r>
              <a:rPr b="0" lang="en-US" sz="2000" spc="-1" strike="noStrike">
                <a:latin typeface="Arial"/>
              </a:rPr>
              <a:t>g</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 </a:t>
            </a:r>
            <a:r>
              <a:rPr b="0" lang="en-US" sz="2000" spc="-1" strike="noStrike">
                <a:latin typeface="Arial"/>
              </a:rPr>
              <a:t>a</a:t>
            </a:r>
            <a:r>
              <a:rPr b="0" lang="en-US" sz="2000" spc="-1" strike="noStrike">
                <a:latin typeface="Arial"/>
              </a:rPr>
              <a:t>d</a:t>
            </a:r>
            <a:r>
              <a:rPr b="0" lang="en-US" sz="2000" spc="-1" strike="noStrike">
                <a:latin typeface="Arial"/>
              </a:rPr>
              <a:t>v</a:t>
            </a:r>
            <a:r>
              <a:rPr b="0" lang="en-US" sz="2000" spc="-1" strike="noStrike">
                <a:latin typeface="Arial"/>
              </a:rPr>
              <a:t>a</a:t>
            </a:r>
            <a:r>
              <a:rPr b="0" lang="en-US" sz="2000" spc="-1" strike="noStrike">
                <a:latin typeface="Arial"/>
              </a:rPr>
              <a:t>n</a:t>
            </a:r>
            <a:r>
              <a:rPr b="0" lang="en-US" sz="2000" spc="-1" strike="noStrike">
                <a:latin typeface="Arial"/>
              </a:rPr>
              <a:t>t</a:t>
            </a:r>
            <a:r>
              <a:rPr b="0" lang="en-US" sz="2000" spc="-1" strike="noStrike">
                <a:latin typeface="Arial"/>
              </a:rPr>
              <a:t>a</a:t>
            </a:r>
            <a:r>
              <a:rPr b="0" lang="en-US" sz="2000" spc="-1" strike="noStrike">
                <a:latin typeface="Arial"/>
              </a:rPr>
              <a:t>g</a:t>
            </a:r>
            <a:r>
              <a:rPr b="0" lang="en-US" sz="2000" spc="-1" strike="noStrike">
                <a:latin typeface="Arial"/>
              </a:rPr>
              <a:t>e</a:t>
            </a:r>
            <a:r>
              <a:rPr b="0" lang="en-US" sz="2000" spc="-1" strike="noStrike">
                <a:latin typeface="Arial"/>
              </a:rPr>
              <a:t> </a:t>
            </a:r>
            <a:r>
              <a:rPr b="0" lang="en-US" sz="2000" spc="-1" strike="noStrike">
                <a:latin typeface="Arial"/>
              </a:rPr>
              <a:t>i</a:t>
            </a:r>
            <a:r>
              <a:rPr b="0" lang="en-US" sz="2000" spc="-1" strike="noStrike">
                <a:latin typeface="Arial"/>
              </a:rPr>
              <a:t>n</a:t>
            </a:r>
            <a:r>
              <a:rPr b="0" lang="en-US" sz="2000" spc="-1" strike="noStrike">
                <a:latin typeface="Arial"/>
              </a:rPr>
              <a:t> </a:t>
            </a:r>
            <a:r>
              <a:rPr b="0" lang="en-US" sz="2000" spc="-1" strike="noStrike">
                <a:latin typeface="Arial"/>
              </a:rPr>
              <a:t>a</a:t>
            </a:r>
            <a:r>
              <a:rPr b="0" lang="en-US" sz="2000" spc="-1" strike="noStrike">
                <a:latin typeface="Arial"/>
              </a:rPr>
              <a:t> </a:t>
            </a:r>
            <a:r>
              <a:rPr b="0" lang="en-US" sz="2000" spc="-1" strike="noStrike">
                <a:latin typeface="Arial"/>
              </a:rPr>
              <a:t>g</a:t>
            </a:r>
            <a:r>
              <a:rPr b="0" lang="en-US" sz="2000" spc="-1" strike="noStrike">
                <a:latin typeface="Arial"/>
              </a:rPr>
              <a:t>i</a:t>
            </a:r>
            <a:r>
              <a:rPr b="0" lang="en-US" sz="2000" spc="-1" strike="noStrike">
                <a:latin typeface="Arial"/>
              </a:rPr>
              <a:t>v</a:t>
            </a:r>
            <a:r>
              <a:rPr b="0" lang="en-US" sz="2000" spc="-1" strike="noStrike">
                <a:latin typeface="Arial"/>
              </a:rPr>
              <a:t>e</a:t>
            </a:r>
            <a:r>
              <a:rPr b="0" lang="en-US" sz="2000" spc="-1" strike="noStrike">
                <a:latin typeface="Arial"/>
              </a:rPr>
              <a:t>n</a:t>
            </a:r>
            <a:r>
              <a:rPr b="0" lang="en-US" sz="2000" spc="-1" strike="noStrike">
                <a:latin typeface="Arial"/>
              </a:rPr>
              <a:t> </a:t>
            </a:r>
            <a:r>
              <a:rPr b="0" lang="en-US" sz="2000" spc="-1" strike="noStrike">
                <a:latin typeface="Arial"/>
              </a:rPr>
              <a:t>c</a:t>
            </a:r>
            <a:r>
              <a:rPr b="0" lang="en-US" sz="2000" spc="-1" strike="noStrike">
                <a:latin typeface="Arial"/>
              </a:rPr>
              <a:t>o</a:t>
            </a:r>
            <a:r>
              <a:rPr b="0" lang="en-US" sz="2000" spc="-1" strike="noStrike">
                <a:latin typeface="Arial"/>
              </a:rPr>
              <a:t>n</a:t>
            </a:r>
            <a:r>
              <a:rPr b="0" lang="en-US" sz="2000" spc="-1" strike="noStrike">
                <a:latin typeface="Arial"/>
              </a:rPr>
              <a:t>d</a:t>
            </a:r>
            <a:r>
              <a:rPr b="0" lang="en-US" sz="2000" spc="-1" strike="noStrike">
                <a:latin typeface="Arial"/>
              </a:rPr>
              <a:t>i</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r>
              <a:rPr b="0" lang="en-US" sz="2000" spc="-1" strike="noStrike">
                <a:latin typeface="Arial"/>
              </a:rPr>
              <a:t> </a:t>
            </a:r>
            <a:r>
              <a:rPr b="0" lang="en-US" sz="2000" spc="-1" strike="noStrike">
                <a:latin typeface="Arial"/>
              </a:rPr>
              <a:t>a</a:t>
            </a:r>
            <a:r>
              <a:rPr b="0" lang="en-US" sz="2000" spc="-1" strike="noStrike">
                <a:latin typeface="Arial"/>
              </a:rPr>
              <a:t>r</a:t>
            </a:r>
            <a:r>
              <a:rPr b="0" lang="en-US" sz="2000" spc="-1" strike="noStrike">
                <a:latin typeface="Arial"/>
              </a:rPr>
              <a:t>e</a:t>
            </a:r>
            <a:r>
              <a:rPr b="0" lang="en-US" sz="2000" spc="-1" strike="noStrike">
                <a:latin typeface="Arial"/>
              </a:rPr>
              <a:t> </a:t>
            </a:r>
            <a:r>
              <a:rPr b="0" lang="en-US" sz="2000" spc="-1" strike="noStrike">
                <a:latin typeface="Arial"/>
              </a:rPr>
              <a:t>m</a:t>
            </a:r>
            <a:r>
              <a:rPr b="0" lang="en-US" sz="2000" spc="-1" strike="noStrike">
                <a:latin typeface="Arial"/>
              </a:rPr>
              <a:t>o</a:t>
            </a:r>
            <a:r>
              <a:rPr b="0" lang="en-US" sz="2000" spc="-1" strike="noStrike">
                <a:latin typeface="Arial"/>
              </a:rPr>
              <a:t>r</a:t>
            </a:r>
            <a:r>
              <a:rPr b="0" lang="en-US" sz="2000" spc="-1" strike="noStrike">
                <a:latin typeface="Arial"/>
              </a:rPr>
              <a:t>e</a:t>
            </a:r>
            <a:r>
              <a:rPr b="0" lang="en-US" sz="2000" spc="-1" strike="noStrike">
                <a:latin typeface="Arial"/>
              </a:rPr>
              <a:t> </a:t>
            </a:r>
            <a:r>
              <a:rPr b="0" lang="en-US" sz="2000" spc="-1" strike="noStrike">
                <a:latin typeface="Arial"/>
              </a:rPr>
              <a:t>f</a:t>
            </a:r>
            <a:r>
              <a:rPr b="0" lang="en-US" sz="2000" spc="-1" strike="noStrike">
                <a:latin typeface="Arial"/>
              </a:rPr>
              <a:t>r</a:t>
            </a:r>
            <a:r>
              <a:rPr b="0" lang="en-US" sz="2000" spc="-1" strike="noStrike">
                <a:latin typeface="Arial"/>
              </a:rPr>
              <a:t>e</a:t>
            </a:r>
            <a:r>
              <a:rPr b="0" lang="en-US" sz="2000" spc="-1" strike="noStrike">
                <a:latin typeface="Arial"/>
              </a:rPr>
              <a:t>q</a:t>
            </a:r>
            <a:r>
              <a:rPr b="0" lang="en-US" sz="2000" spc="-1" strike="noStrike">
                <a:latin typeface="Arial"/>
              </a:rPr>
              <a:t>u</a:t>
            </a:r>
            <a:r>
              <a:rPr b="0" lang="en-US" sz="2000" spc="-1" strike="noStrike">
                <a:latin typeface="Arial"/>
              </a:rPr>
              <a:t>e</a:t>
            </a:r>
            <a:r>
              <a:rPr b="0" lang="en-US" sz="2000" spc="-1" strike="noStrike">
                <a:latin typeface="Arial"/>
              </a:rPr>
              <a:t>n</a:t>
            </a:r>
            <a:r>
              <a:rPr b="0" lang="en-US" sz="2000" spc="-1" strike="noStrike">
                <a:latin typeface="Arial"/>
              </a:rPr>
              <a:t>t</a:t>
            </a:r>
            <a:r>
              <a:rPr b="0" lang="en-US" sz="2000" spc="-1" strike="noStrike">
                <a:latin typeface="Arial"/>
              </a:rPr>
              <a:t>.</a:t>
            </a:r>
            <a:r>
              <a:rPr b="0" lang="en-US" sz="2000" spc="-1" strike="noStrike">
                <a:latin typeface="Arial"/>
              </a:rPr>
              <a:t> </a:t>
            </a:r>
            <a:r>
              <a:rPr b="0" lang="en-US" sz="2000" spc="-1" strike="noStrike">
                <a:latin typeface="Arial"/>
              </a:rPr>
              <a:t>L</a:t>
            </a:r>
            <a:r>
              <a:rPr b="0" lang="en-US" sz="2000" spc="-1" strike="noStrike">
                <a:latin typeface="Arial"/>
              </a:rPr>
              <a:t>o</a:t>
            </a:r>
            <a:r>
              <a:rPr b="0" lang="en-US" sz="2000" spc="-1" strike="noStrike">
                <a:latin typeface="Arial"/>
              </a:rPr>
              <a:t>c</a:t>
            </a:r>
            <a:r>
              <a:rPr b="0" lang="en-US" sz="2000" spc="-1" strike="noStrike">
                <a:latin typeface="Arial"/>
              </a:rPr>
              <a:t>i</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a</a:t>
            </a:r>
            <a:r>
              <a:rPr b="0" lang="en-US" sz="2000" spc="-1" strike="noStrike">
                <a:latin typeface="Arial"/>
              </a:rPr>
              <a:t>t</a:t>
            </a:r>
            <a:r>
              <a:rPr b="0" lang="en-US" sz="2000" spc="-1" strike="noStrike">
                <a:latin typeface="Arial"/>
              </a:rPr>
              <a:t> </a:t>
            </a:r>
            <a:r>
              <a:rPr b="0" lang="en-US" sz="2000" spc="-1" strike="noStrike">
                <a:latin typeface="Arial"/>
              </a:rPr>
              <a:t>a</a:t>
            </a:r>
            <a:r>
              <a:rPr b="0" lang="en-US" sz="2000" spc="-1" strike="noStrike">
                <a:latin typeface="Arial"/>
              </a:rPr>
              <a:t>r</a:t>
            </a:r>
            <a:r>
              <a:rPr b="0" lang="en-US" sz="2000" spc="-1" strike="noStrike">
                <a:latin typeface="Arial"/>
              </a:rPr>
              <a:t>e</a:t>
            </a:r>
            <a:r>
              <a:rPr b="0" lang="en-US" sz="2000" spc="-1" strike="noStrike">
                <a:latin typeface="Arial"/>
              </a:rPr>
              <a:t>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 </a:t>
            </a:r>
            <a:r>
              <a:rPr b="0" lang="en-US" sz="2000" spc="-1" strike="noStrike">
                <a:latin typeface="Arial"/>
              </a:rPr>
              <a:t>g</a:t>
            </a:r>
            <a:r>
              <a:rPr b="0" lang="en-US" sz="2000" spc="-1" strike="noStrike">
                <a:latin typeface="Arial"/>
              </a:rPr>
              <a:t>i</a:t>
            </a:r>
            <a:r>
              <a:rPr b="0" lang="en-US" sz="2000" spc="-1" strike="noStrike">
                <a:latin typeface="Arial"/>
              </a:rPr>
              <a:t>v</a:t>
            </a:r>
            <a:r>
              <a:rPr b="0" lang="en-US" sz="2000" spc="-1" strike="noStrike">
                <a:latin typeface="Arial"/>
              </a:rPr>
              <a:t>i</a:t>
            </a:r>
            <a:r>
              <a:rPr b="0" lang="en-US" sz="2000" spc="-1" strike="noStrike">
                <a:latin typeface="Arial"/>
              </a:rPr>
              <a:t>n</a:t>
            </a:r>
            <a:r>
              <a:rPr b="0" lang="en-US" sz="2000" spc="-1" strike="noStrike">
                <a:latin typeface="Arial"/>
              </a:rPr>
              <a:t>g</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y</a:t>
            </a:r>
            <a:r>
              <a:rPr b="0" lang="en-US" sz="2000" spc="-1" strike="noStrike">
                <a:latin typeface="Arial"/>
              </a:rPr>
              <a:t> </a:t>
            </a:r>
            <a:r>
              <a:rPr b="0" lang="en-US" sz="2000" spc="-1" strike="noStrike">
                <a:latin typeface="Arial"/>
              </a:rPr>
              <a:t>a</a:t>
            </a:r>
            <a:r>
              <a:rPr b="0" lang="en-US" sz="2000" spc="-1" strike="noStrike">
                <a:latin typeface="Arial"/>
              </a:rPr>
              <a:t>d</a:t>
            </a:r>
            <a:r>
              <a:rPr b="0" lang="en-US" sz="2000" spc="-1" strike="noStrike">
                <a:latin typeface="Arial"/>
              </a:rPr>
              <a:t>v</a:t>
            </a:r>
            <a:r>
              <a:rPr b="0" lang="en-US" sz="2000" spc="-1" strike="noStrike">
                <a:latin typeface="Arial"/>
              </a:rPr>
              <a:t>a</a:t>
            </a:r>
            <a:r>
              <a:rPr b="0" lang="en-US" sz="2000" spc="-1" strike="noStrike">
                <a:latin typeface="Arial"/>
              </a:rPr>
              <a:t>n</a:t>
            </a:r>
            <a:r>
              <a:rPr b="0" lang="en-US" sz="2000" spc="-1" strike="noStrike">
                <a:latin typeface="Arial"/>
              </a:rPr>
              <a:t>t</a:t>
            </a:r>
            <a:r>
              <a:rPr b="0" lang="en-US" sz="2000" spc="-1" strike="noStrike">
                <a:latin typeface="Arial"/>
              </a:rPr>
              <a:t>a</a:t>
            </a:r>
            <a:r>
              <a:rPr b="0" lang="en-US" sz="2000" spc="-1" strike="noStrike">
                <a:latin typeface="Arial"/>
              </a:rPr>
              <a:t>g</a:t>
            </a:r>
            <a:r>
              <a:rPr b="0" lang="en-US" sz="2000" spc="-1" strike="noStrike">
                <a:latin typeface="Arial"/>
              </a:rPr>
              <a:t>e</a:t>
            </a:r>
            <a:r>
              <a:rPr b="0" lang="en-US" sz="2000" spc="-1" strike="noStrike">
                <a:latin typeface="Arial"/>
              </a:rPr>
              <a:t> </a:t>
            </a:r>
            <a:r>
              <a:rPr b="0" lang="en-US" sz="2000" spc="-1" strike="noStrike">
                <a:latin typeface="Arial"/>
              </a:rPr>
              <a:t>d</a:t>
            </a:r>
            <a:r>
              <a:rPr b="0" lang="en-US" sz="2000" spc="-1" strike="noStrike">
                <a:latin typeface="Arial"/>
              </a:rPr>
              <a:t>o</a:t>
            </a:r>
            <a:r>
              <a:rPr b="0" lang="en-US" sz="2000" spc="-1" strike="noStrike">
                <a:latin typeface="Arial"/>
              </a:rPr>
              <a:t>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 </a:t>
            </a:r>
            <a:r>
              <a:rPr b="0" lang="en-US" sz="2000" spc="-1" strike="noStrike">
                <a:latin typeface="Arial"/>
              </a:rPr>
              <a:t>s</a:t>
            </a:r>
            <a:r>
              <a:rPr b="0" lang="en-US" sz="2000" spc="-1" strike="noStrike">
                <a:latin typeface="Arial"/>
              </a:rPr>
              <a:t>h</a:t>
            </a:r>
            <a:r>
              <a:rPr b="0" lang="en-US" sz="2000" spc="-1" strike="noStrike">
                <a:latin typeface="Arial"/>
              </a:rPr>
              <a:t>o</a:t>
            </a:r>
            <a:r>
              <a:rPr b="0" lang="en-US" sz="2000" spc="-1" strike="noStrike">
                <a:latin typeface="Arial"/>
              </a:rPr>
              <a:t>w</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y</a:t>
            </a:r>
            <a:r>
              <a:rPr b="0" lang="en-US" sz="2000" spc="-1" strike="noStrike">
                <a:latin typeface="Arial"/>
              </a:rPr>
              <a:t> </a:t>
            </a:r>
            <a:r>
              <a:rPr b="0" lang="en-US" sz="2000" spc="-1" strike="noStrike">
                <a:latin typeface="Arial"/>
              </a:rPr>
              <a:t>p</a:t>
            </a:r>
            <a:r>
              <a:rPr b="0" lang="en-US" sz="2000" spc="-1" strike="noStrike">
                <a:latin typeface="Arial"/>
              </a:rPr>
              <a:t>a</a:t>
            </a:r>
            <a:r>
              <a:rPr b="0" lang="en-US" sz="2000" spc="-1" strike="noStrike">
                <a:latin typeface="Arial"/>
              </a:rPr>
              <a:t>r</a:t>
            </a:r>
            <a:r>
              <a:rPr b="0" lang="en-US" sz="2000" spc="-1" strike="noStrike">
                <a:latin typeface="Arial"/>
              </a:rPr>
              <a:t>t</a:t>
            </a:r>
            <a:r>
              <a:rPr b="0" lang="en-US" sz="2000" spc="-1" strike="noStrike">
                <a:latin typeface="Arial"/>
              </a:rPr>
              <a:t>i</a:t>
            </a:r>
            <a:r>
              <a:rPr b="0" lang="en-US" sz="2000" spc="-1" strike="noStrike">
                <a:latin typeface="Arial"/>
              </a:rPr>
              <a:t>c</a:t>
            </a:r>
            <a:r>
              <a:rPr b="0" lang="en-US" sz="2000" spc="-1" strike="noStrike">
                <a:latin typeface="Arial"/>
              </a:rPr>
              <a:t>u</a:t>
            </a:r>
            <a:r>
              <a:rPr b="0" lang="en-US" sz="2000" spc="-1" strike="noStrike">
                <a:latin typeface="Arial"/>
              </a:rPr>
              <a:t>l</a:t>
            </a:r>
            <a:r>
              <a:rPr b="0" lang="en-US" sz="2000" spc="-1" strike="noStrike">
                <a:latin typeface="Arial"/>
              </a:rPr>
              <a:t>a</a:t>
            </a:r>
            <a:r>
              <a:rPr b="0" lang="en-US" sz="2000" spc="-1" strike="noStrike">
                <a:latin typeface="Arial"/>
              </a:rPr>
              <a:t>r</a:t>
            </a:r>
            <a:r>
              <a:rPr b="0" lang="en-US" sz="2000" spc="-1" strike="noStrike">
                <a:latin typeface="Arial"/>
              </a:rPr>
              <a:t> </a:t>
            </a:r>
            <a:r>
              <a:rPr b="0" lang="en-US" sz="2000" spc="-1" strike="noStrike">
                <a:latin typeface="Arial"/>
              </a:rPr>
              <a:t>s</a:t>
            </a:r>
            <a:r>
              <a:rPr b="0" lang="en-US" sz="2000" spc="-1" strike="noStrike">
                <a:latin typeface="Arial"/>
              </a:rPr>
              <a:t>i</a:t>
            </a:r>
            <a:r>
              <a:rPr b="0" lang="en-US" sz="2000" spc="-1" strike="noStrike">
                <a:latin typeface="Arial"/>
              </a:rPr>
              <a:t>g</a:t>
            </a:r>
            <a:r>
              <a:rPr b="0" lang="en-US" sz="2000" spc="-1" strike="noStrike">
                <a:latin typeface="Arial"/>
              </a:rPr>
              <a:t>n</a:t>
            </a:r>
            <a:r>
              <a:rPr b="0" lang="en-US" sz="2000" spc="-1" strike="noStrike">
                <a:latin typeface="Arial"/>
              </a:rPr>
              <a:t>a</a:t>
            </a:r>
            <a:r>
              <a:rPr b="0" lang="en-US" sz="2000" spc="-1" strike="noStrike">
                <a:latin typeface="Arial"/>
              </a:rPr>
              <a:t>l</a:t>
            </a:r>
            <a:r>
              <a:rPr b="0" lang="en-US" sz="2000" spc="-1" strike="noStrike">
                <a:latin typeface="Arial"/>
              </a:rPr>
              <a:t>.</a:t>
            </a:r>
            <a:br>
              <a:rPr sz="2000"/>
            </a:br>
            <a:r>
              <a:rPr b="0" lang="en-US" sz="2000" spc="-1" strike="noStrike">
                <a:latin typeface="Arial"/>
              </a:rPr>
              <a:t>Y</a:t>
            </a:r>
            <a:r>
              <a:rPr b="0" lang="en-US" sz="2000" spc="-1" strike="noStrike">
                <a:latin typeface="Arial"/>
              </a:rPr>
              <a:t>o</a:t>
            </a:r>
            <a:r>
              <a:rPr b="0" lang="en-US" sz="2000" spc="-1" strike="noStrike">
                <a:latin typeface="Arial"/>
              </a:rPr>
              <a:t>u</a:t>
            </a:r>
            <a:r>
              <a:rPr b="0" lang="en-US" sz="2000" spc="-1" strike="noStrike">
                <a:latin typeface="Arial"/>
              </a:rPr>
              <a:t> </a:t>
            </a:r>
            <a:r>
              <a:rPr b="0" lang="en-US" sz="2000" spc="-1" strike="noStrike">
                <a:latin typeface="Arial"/>
              </a:rPr>
              <a:t>c</a:t>
            </a:r>
            <a:r>
              <a:rPr b="0" lang="en-US" sz="2000" spc="-1" strike="noStrike">
                <a:latin typeface="Arial"/>
              </a:rPr>
              <a:t>a</a:t>
            </a:r>
            <a:r>
              <a:rPr b="0" lang="en-US" sz="2000" spc="-1" strike="noStrike">
                <a:latin typeface="Arial"/>
              </a:rPr>
              <a:t>n</a:t>
            </a:r>
            <a:r>
              <a:rPr b="0" lang="en-US" sz="2000" spc="-1" strike="noStrike">
                <a:latin typeface="Arial"/>
              </a:rPr>
              <a:t> </a:t>
            </a:r>
            <a:r>
              <a:rPr b="0" lang="en-US" sz="2000" spc="-1" strike="noStrike">
                <a:latin typeface="Arial"/>
              </a:rPr>
              <a:t>p</a:t>
            </a:r>
            <a:r>
              <a:rPr b="0" lang="en-US" sz="2000" spc="-1" strike="noStrike">
                <a:latin typeface="Arial"/>
              </a:rPr>
              <a:t>e</a:t>
            </a:r>
            <a:r>
              <a:rPr b="0" lang="en-US" sz="2000" spc="-1" strike="noStrike">
                <a:latin typeface="Arial"/>
              </a:rPr>
              <a:t>r</a:t>
            </a:r>
            <a:r>
              <a:rPr b="0" lang="en-US" sz="2000" spc="-1" strike="noStrike">
                <a:latin typeface="Arial"/>
              </a:rPr>
              <a:t>f</a:t>
            </a:r>
            <a:r>
              <a:rPr b="0" lang="en-US" sz="2000" spc="-1" strike="noStrike">
                <a:latin typeface="Arial"/>
              </a:rPr>
              <a:t>o</a:t>
            </a:r>
            <a:r>
              <a:rPr b="0" lang="en-US" sz="2000" spc="-1" strike="noStrike">
                <a:latin typeface="Arial"/>
              </a:rPr>
              <a:t>r</a:t>
            </a:r>
            <a:r>
              <a:rPr b="0" lang="en-US" sz="2000" spc="-1" strike="noStrike">
                <a:latin typeface="Arial"/>
              </a:rPr>
              <a:t>m</a:t>
            </a:r>
            <a:r>
              <a:rPr b="0" lang="en-US" sz="2000" spc="-1" strike="noStrike">
                <a:latin typeface="Arial"/>
              </a:rPr>
              <a:t> </a:t>
            </a:r>
            <a:r>
              <a:rPr b="0" lang="en-US" sz="2000" spc="-1" strike="noStrike">
                <a:latin typeface="Arial"/>
              </a:rPr>
              <a:t>a</a:t>
            </a:r>
            <a:r>
              <a:rPr b="0" lang="en-US" sz="2000" spc="-1" strike="noStrike">
                <a:latin typeface="Arial"/>
              </a:rPr>
              <a:t> </a:t>
            </a:r>
            <a:r>
              <a:rPr b="0" lang="en-US" sz="2000" spc="-1" strike="noStrike">
                <a:latin typeface="Arial"/>
              </a:rPr>
              <a:t>s</a:t>
            </a:r>
            <a:r>
              <a:rPr b="0" lang="en-US" sz="2000" spc="-1" strike="noStrike">
                <a:latin typeface="Arial"/>
              </a:rPr>
              <a:t>c</a:t>
            </a:r>
            <a:r>
              <a:rPr b="0" lang="en-US" sz="2000" spc="-1" strike="noStrike">
                <a:latin typeface="Arial"/>
              </a:rPr>
              <a:t>a</a:t>
            </a:r>
            <a:r>
              <a:rPr b="0" lang="en-US" sz="2000" spc="-1" strike="noStrike">
                <a:latin typeface="Arial"/>
              </a:rPr>
              <a:t>n</a:t>
            </a:r>
            <a:r>
              <a:rPr b="0" lang="en-US" sz="2000" spc="-1" strike="noStrike">
                <a:latin typeface="Arial"/>
              </a:rPr>
              <a:t> </a:t>
            </a:r>
            <a:r>
              <a:rPr b="0" lang="en-US" sz="2000" spc="-1" strike="noStrike">
                <a:latin typeface="Arial"/>
              </a:rPr>
              <a:t>o</a:t>
            </a:r>
            <a:r>
              <a:rPr b="0" lang="en-US" sz="2000" spc="-1" strike="noStrike">
                <a:latin typeface="Arial"/>
              </a:rPr>
              <a:t>n</a:t>
            </a:r>
            <a:r>
              <a:rPr b="0" lang="en-US" sz="2000" spc="-1" strike="noStrike">
                <a:latin typeface="Arial"/>
              </a:rPr>
              <a:t> </a:t>
            </a:r>
            <a:r>
              <a:rPr b="0" lang="en-US" sz="2000" spc="-1" strike="noStrike">
                <a:latin typeface="Arial"/>
              </a:rPr>
              <a:t>m</a:t>
            </a:r>
            <a:r>
              <a:rPr b="0" lang="en-US" sz="2000" spc="-1" strike="noStrike">
                <a:latin typeface="Arial"/>
              </a:rPr>
              <a:t>a</a:t>
            </a:r>
            <a:r>
              <a:rPr b="0" lang="en-US" sz="2000" spc="-1" strike="noStrike">
                <a:latin typeface="Arial"/>
              </a:rPr>
              <a:t>n</a:t>
            </a:r>
            <a:r>
              <a:rPr b="0" lang="en-US" sz="2000" spc="-1" strike="noStrike">
                <a:latin typeface="Arial"/>
              </a:rPr>
              <a:t>y</a:t>
            </a:r>
            <a:r>
              <a:rPr b="0" lang="en-US" sz="2000" spc="-1" strike="noStrike">
                <a:latin typeface="Arial"/>
              </a:rPr>
              <a:t> </a:t>
            </a:r>
            <a:r>
              <a:rPr b="0" lang="en-US" sz="2000" spc="-1" strike="noStrike">
                <a:latin typeface="Arial"/>
              </a:rPr>
              <a:t>i</a:t>
            </a:r>
            <a:r>
              <a:rPr b="0" lang="en-US" sz="2000" spc="-1" strike="noStrike">
                <a:latin typeface="Arial"/>
              </a:rPr>
              <a:t>n</a:t>
            </a:r>
            <a:r>
              <a:rPr b="0" lang="en-US" sz="2000" spc="-1" strike="noStrike">
                <a:latin typeface="Arial"/>
              </a:rPr>
              <a:t>d</a:t>
            </a:r>
            <a:r>
              <a:rPr b="0" lang="en-US" sz="2000" spc="-1" strike="noStrike">
                <a:latin typeface="Arial"/>
              </a:rPr>
              <a:t>i</a:t>
            </a:r>
            <a:r>
              <a:rPr b="0" lang="en-US" sz="2000" spc="-1" strike="noStrike">
                <a:latin typeface="Arial"/>
              </a:rPr>
              <a:t>v</a:t>
            </a:r>
            <a:r>
              <a:rPr b="0" lang="en-US" sz="2000" spc="-1" strike="noStrike">
                <a:latin typeface="Arial"/>
              </a:rPr>
              <a:t>i</a:t>
            </a:r>
            <a:r>
              <a:rPr b="0" lang="en-US" sz="2000" spc="-1" strike="noStrike">
                <a:latin typeface="Arial"/>
              </a:rPr>
              <a:t>d</a:t>
            </a:r>
            <a:r>
              <a:rPr b="0" lang="en-US" sz="2000" spc="-1" strike="noStrike">
                <a:latin typeface="Arial"/>
              </a:rPr>
              <a:t>u</a:t>
            </a:r>
            <a:r>
              <a:rPr b="0" lang="en-US" sz="2000" spc="-1" strike="noStrike">
                <a:latin typeface="Arial"/>
              </a:rPr>
              <a:t>a</a:t>
            </a:r>
            <a:r>
              <a:rPr b="0" lang="en-US" sz="2000" spc="-1" strike="noStrike">
                <a:latin typeface="Arial"/>
              </a:rPr>
              <a:t>l</a:t>
            </a:r>
            <a:r>
              <a:rPr b="0" lang="en-US" sz="2000" spc="-1" strike="noStrike">
                <a:latin typeface="Arial"/>
              </a:rPr>
              <a:t>s</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d</a:t>
            </a:r>
            <a:r>
              <a:rPr b="0" lang="en-US" sz="2000" spc="-1" strike="noStrike">
                <a:latin typeface="Arial"/>
              </a:rPr>
              <a:t> </a:t>
            </a:r>
            <a:r>
              <a:rPr b="0" lang="en-US" sz="2000" spc="-1" strike="noStrike">
                <a:latin typeface="Arial"/>
              </a:rPr>
              <a:t>p</a:t>
            </a:r>
            <a:r>
              <a:rPr b="0" lang="en-US" sz="2000" spc="-1" strike="noStrike">
                <a:latin typeface="Arial"/>
              </a:rPr>
              <a:t>o</a:t>
            </a:r>
            <a:r>
              <a:rPr b="0" lang="en-US" sz="2000" spc="-1" strike="noStrike">
                <a:latin typeface="Arial"/>
              </a:rPr>
              <a:t>p</a:t>
            </a:r>
            <a:r>
              <a:rPr b="0" lang="en-US" sz="2000" spc="-1" strike="noStrike">
                <a:latin typeface="Arial"/>
              </a:rPr>
              <a:t>u</a:t>
            </a:r>
            <a:r>
              <a:rPr b="0" lang="en-US" sz="2000" spc="-1" strike="noStrike">
                <a:latin typeface="Arial"/>
              </a:rPr>
              <a:t>l</a:t>
            </a:r>
            <a:r>
              <a:rPr b="0" lang="en-US" sz="2000" spc="-1" strike="noStrike">
                <a:latin typeface="Arial"/>
              </a:rPr>
              <a:t>a</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r>
              <a:rPr b="0" lang="en-US" sz="2000" spc="-1" strike="noStrike">
                <a:latin typeface="Arial"/>
              </a:rPr>
              <a:t>s</a:t>
            </a:r>
            <a:r>
              <a:rPr b="0" lang="en-US" sz="2000" spc="-1" strike="noStrike">
                <a:latin typeface="Arial"/>
              </a:rPr>
              <a:t>,</a:t>
            </a:r>
            <a:r>
              <a:rPr b="0" lang="en-US" sz="2000" spc="-1" strike="noStrike">
                <a:latin typeface="Arial"/>
              </a:rPr>
              <a:t> </a:t>
            </a:r>
            <a:r>
              <a:rPr b="0" lang="en-US" sz="2000" spc="-1" strike="noStrike">
                <a:latin typeface="Arial"/>
              </a:rPr>
              <a:t>i</a:t>
            </a:r>
            <a:r>
              <a:rPr b="0" lang="en-US" sz="2000" spc="-1" strike="noStrike">
                <a:latin typeface="Arial"/>
              </a:rPr>
              <a:t>d</a:t>
            </a:r>
            <a:r>
              <a:rPr b="0" lang="en-US" sz="2000" spc="-1" strike="noStrike">
                <a:latin typeface="Arial"/>
              </a:rPr>
              <a:t>e</a:t>
            </a:r>
            <a:r>
              <a:rPr b="0" lang="en-US" sz="2000" spc="-1" strike="noStrike">
                <a:latin typeface="Arial"/>
              </a:rPr>
              <a:t>n</a:t>
            </a:r>
            <a:r>
              <a:rPr b="0" lang="en-US" sz="2000" spc="-1" strike="noStrike">
                <a:latin typeface="Arial"/>
              </a:rPr>
              <a:t>t</a:t>
            </a:r>
            <a:r>
              <a:rPr b="0" lang="en-US" sz="2000" spc="-1" strike="noStrike">
                <a:latin typeface="Arial"/>
              </a:rPr>
              <a:t>i</a:t>
            </a:r>
            <a:r>
              <a:rPr b="0" lang="en-US" sz="2000" spc="-1" strike="noStrike">
                <a:latin typeface="Arial"/>
              </a:rPr>
              <a:t>f</a:t>
            </a:r>
            <a:r>
              <a:rPr b="0" lang="en-US" sz="2000" spc="-1" strike="noStrike">
                <a:latin typeface="Arial"/>
              </a:rPr>
              <a:t>y</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s</a:t>
            </a:r>
            <a:r>
              <a:rPr b="0" lang="en-US" sz="2000" spc="-1" strike="noStrike">
                <a:latin typeface="Arial"/>
              </a:rPr>
              <a:t>e</a:t>
            </a:r>
            <a:r>
              <a:rPr b="0" lang="en-US" sz="2000" spc="-1" strike="noStrike">
                <a:latin typeface="Arial"/>
              </a:rPr>
              <a:t> </a:t>
            </a:r>
            <a:r>
              <a:rPr b="0" lang="en-US" sz="2000" spc="-1" strike="noStrike">
                <a:latin typeface="Arial"/>
              </a:rPr>
              <a:t>l</a:t>
            </a:r>
            <a:r>
              <a:rPr b="0" lang="en-US" sz="2000" spc="-1" strike="noStrike">
                <a:latin typeface="Arial"/>
              </a:rPr>
              <a:t>o</a:t>
            </a:r>
            <a:r>
              <a:rPr b="0" lang="en-US" sz="2000" spc="-1" strike="noStrike">
                <a:latin typeface="Arial"/>
              </a:rPr>
              <a:t>c</a:t>
            </a:r>
            <a:r>
              <a:rPr b="0" lang="en-US" sz="2000" spc="-1" strike="noStrike">
                <a:latin typeface="Arial"/>
              </a:rPr>
              <a:t>i</a:t>
            </a:r>
            <a:r>
              <a:rPr b="0" lang="en-US" sz="2000" spc="-1" strike="noStrike">
                <a:latin typeface="Arial"/>
              </a:rPr>
              <a:t> </a:t>
            </a:r>
            <a:r>
              <a:rPr b="0" lang="en-US" sz="2000" spc="-1" strike="noStrike">
                <a:latin typeface="Arial"/>
              </a:rPr>
              <a:t>w</a:t>
            </a:r>
            <a:r>
              <a:rPr b="0" lang="en-US" sz="2000" spc="-1" strike="noStrike">
                <a:latin typeface="Arial"/>
              </a:rPr>
              <a:t>i</a:t>
            </a:r>
            <a:r>
              <a:rPr b="0" lang="en-US" sz="2000" spc="-1" strike="noStrike">
                <a:latin typeface="Arial"/>
              </a:rPr>
              <a:t>t</a:t>
            </a:r>
            <a:r>
              <a:rPr b="0" lang="en-US" sz="2000" spc="-1" strike="noStrike">
                <a:latin typeface="Arial"/>
              </a:rPr>
              <a:t>h</a:t>
            </a:r>
            <a:r>
              <a:rPr b="0" lang="en-US" sz="2000" spc="-1" strike="noStrike">
                <a:latin typeface="Arial"/>
              </a:rPr>
              <a:t> </a:t>
            </a:r>
            <a:r>
              <a:rPr b="0" lang="en-US" sz="2000" spc="-1" strike="noStrike">
                <a:latin typeface="Arial"/>
              </a:rPr>
              <a:t>a</a:t>
            </a:r>
            <a:r>
              <a:rPr b="0" lang="en-US" sz="2000" spc="-1" strike="noStrike">
                <a:latin typeface="Arial"/>
              </a:rPr>
              <a:t>l</a:t>
            </a:r>
            <a:r>
              <a:rPr b="0" lang="en-US" sz="2000" spc="-1" strike="noStrike">
                <a:latin typeface="Arial"/>
              </a:rPr>
              <a:t>l</a:t>
            </a:r>
            <a:r>
              <a:rPr b="0" lang="en-US" sz="2000" spc="-1" strike="noStrike">
                <a:latin typeface="Arial"/>
              </a:rPr>
              <a:t>e</a:t>
            </a:r>
            <a:r>
              <a:rPr b="0" lang="en-US" sz="2000" spc="-1" strike="noStrike">
                <a:latin typeface="Arial"/>
              </a:rPr>
              <a:t>l</a:t>
            </a:r>
            <a:r>
              <a:rPr b="0" lang="en-US" sz="2000" spc="-1" strike="noStrike">
                <a:latin typeface="Arial"/>
              </a:rPr>
              <a:t>e</a:t>
            </a:r>
            <a:r>
              <a:rPr b="0" lang="en-US" sz="2000" spc="-1" strike="noStrike">
                <a:latin typeface="Arial"/>
              </a:rPr>
              <a:t> </a:t>
            </a:r>
            <a:r>
              <a:rPr b="0" lang="en-US" sz="2000" spc="-1" strike="noStrike">
                <a:latin typeface="Arial"/>
              </a:rPr>
              <a:t>f</a:t>
            </a:r>
            <a:r>
              <a:rPr b="0" lang="en-US" sz="2000" spc="-1" strike="noStrike">
                <a:latin typeface="Arial"/>
              </a:rPr>
              <a:t>r</a:t>
            </a:r>
            <a:r>
              <a:rPr b="0" lang="en-US" sz="2000" spc="-1" strike="noStrike">
                <a:latin typeface="Arial"/>
              </a:rPr>
              <a:t>e</a:t>
            </a:r>
            <a:r>
              <a:rPr b="0" lang="en-US" sz="2000" spc="-1" strike="noStrike">
                <a:latin typeface="Arial"/>
              </a:rPr>
              <a:t>q</a:t>
            </a:r>
            <a:r>
              <a:rPr b="0" lang="en-US" sz="2000" spc="-1" strike="noStrike">
                <a:latin typeface="Arial"/>
              </a:rPr>
              <a:t>u</a:t>
            </a:r>
            <a:r>
              <a:rPr b="0" lang="en-US" sz="2000" spc="-1" strike="noStrike">
                <a:latin typeface="Arial"/>
              </a:rPr>
              <a:t>e</a:t>
            </a:r>
            <a:r>
              <a:rPr b="0" lang="en-US" sz="2000" spc="-1" strike="noStrike">
                <a:latin typeface="Arial"/>
              </a:rPr>
              <a:t>n</a:t>
            </a:r>
            <a:r>
              <a:rPr b="0" lang="en-US" sz="2000" spc="-1" strike="noStrike">
                <a:latin typeface="Arial"/>
              </a:rPr>
              <a:t>c</a:t>
            </a:r>
            <a:r>
              <a:rPr b="0" lang="en-US" sz="2000" spc="-1" strike="noStrike">
                <a:latin typeface="Arial"/>
              </a:rPr>
              <a:t>i</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w</a:t>
            </a:r>
            <a:r>
              <a:rPr b="0" lang="en-US" sz="2000" spc="-1" strike="noStrike">
                <a:latin typeface="Arial"/>
              </a:rPr>
              <a:t>h</a:t>
            </a:r>
            <a:r>
              <a:rPr b="0" lang="en-US" sz="2000" spc="-1" strike="noStrike">
                <a:latin typeface="Arial"/>
              </a:rPr>
              <a:t>i</a:t>
            </a:r>
            <a:r>
              <a:rPr b="0" lang="en-US" sz="2000" spc="-1" strike="noStrike">
                <a:latin typeface="Arial"/>
              </a:rPr>
              <a:t>c</a:t>
            </a:r>
            <a:r>
              <a:rPr b="0" lang="en-US" sz="2000" spc="-1" strike="noStrike">
                <a:latin typeface="Arial"/>
              </a:rPr>
              <a:t>h</a:t>
            </a:r>
            <a:r>
              <a:rPr b="0" lang="en-US" sz="2000" spc="-1" strike="noStrike">
                <a:latin typeface="Arial"/>
              </a:rPr>
              <a:t> </a:t>
            </a:r>
            <a:r>
              <a:rPr b="0" lang="en-US" sz="2000" spc="-1" strike="noStrike">
                <a:latin typeface="Arial"/>
              </a:rPr>
              <a:t>a</a:t>
            </a:r>
            <a:r>
              <a:rPr b="0" lang="en-US" sz="2000" spc="-1" strike="noStrike">
                <a:latin typeface="Arial"/>
              </a:rPr>
              <a:t>r</a:t>
            </a:r>
            <a:r>
              <a:rPr b="0" lang="en-US" sz="2000" spc="-1" strike="noStrike">
                <a:latin typeface="Arial"/>
              </a:rPr>
              <a:t>e</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m</a:t>
            </a:r>
            <a:r>
              <a:rPr b="0" lang="en-US" sz="2000" spc="-1" strike="noStrike">
                <a:latin typeface="Arial"/>
              </a:rPr>
              <a:t>o</a:t>
            </a:r>
            <a:r>
              <a:rPr b="0" lang="en-US" sz="2000" spc="-1" strike="noStrike">
                <a:latin typeface="Arial"/>
              </a:rPr>
              <a:t>s</a:t>
            </a:r>
            <a:r>
              <a:rPr b="0" lang="en-US" sz="2000" spc="-1" strike="noStrike">
                <a:latin typeface="Arial"/>
              </a:rPr>
              <a:t>t</a:t>
            </a:r>
            <a:r>
              <a:rPr b="0" lang="en-US" sz="2000" spc="-1" strike="noStrike">
                <a:latin typeface="Arial"/>
              </a:rPr>
              <a:t> </a:t>
            </a:r>
            <a:r>
              <a:rPr b="0" lang="en-US" sz="2000" spc="-1" strike="noStrike">
                <a:latin typeface="Arial"/>
              </a:rPr>
              <a:t>a</a:t>
            </a:r>
            <a:r>
              <a:rPr b="0" lang="en-US" sz="2000" spc="-1" strike="noStrike">
                <a:latin typeface="Arial"/>
              </a:rPr>
              <a:t>s</a:t>
            </a:r>
            <a:r>
              <a:rPr b="0" lang="en-US" sz="2000" spc="-1" strike="noStrike">
                <a:latin typeface="Arial"/>
              </a:rPr>
              <a:t>s</a:t>
            </a:r>
            <a:r>
              <a:rPr b="0" lang="en-US" sz="2000" spc="-1" strike="noStrike">
                <a:latin typeface="Arial"/>
              </a:rPr>
              <a:t>o</a:t>
            </a:r>
            <a:r>
              <a:rPr b="0" lang="en-US" sz="2000" spc="-1" strike="noStrike">
                <a:latin typeface="Arial"/>
              </a:rPr>
              <a:t>c</a:t>
            </a:r>
            <a:r>
              <a:rPr b="0" lang="en-US" sz="2000" spc="-1" strike="noStrike">
                <a:latin typeface="Arial"/>
              </a:rPr>
              <a:t>i</a:t>
            </a:r>
            <a:r>
              <a:rPr b="0" lang="en-US" sz="2000" spc="-1" strike="noStrike">
                <a:latin typeface="Arial"/>
              </a:rPr>
              <a:t>a</a:t>
            </a:r>
            <a:r>
              <a:rPr b="0" lang="en-US" sz="2000" spc="-1" strike="noStrike">
                <a:latin typeface="Arial"/>
              </a:rPr>
              <a:t>t</a:t>
            </a:r>
            <a:r>
              <a:rPr b="0" lang="en-US" sz="2000" spc="-1" strike="noStrike">
                <a:latin typeface="Arial"/>
              </a:rPr>
              <a:t>e</a:t>
            </a:r>
            <a:r>
              <a:rPr b="0" lang="en-US" sz="2000" spc="-1" strike="noStrike">
                <a:latin typeface="Arial"/>
              </a:rPr>
              <a:t>d</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e</a:t>
            </a:r>
            <a:r>
              <a:rPr b="0" lang="en-US" sz="2000" spc="-1" strike="noStrike">
                <a:latin typeface="Arial"/>
              </a:rPr>
              <a:t>n</a:t>
            </a:r>
            <a:r>
              <a:rPr b="0" lang="en-US" sz="2000" spc="-1" strike="noStrike">
                <a:latin typeface="Arial"/>
              </a:rPr>
              <a:t>v</a:t>
            </a:r>
            <a:r>
              <a:rPr b="0" lang="en-US" sz="2000" spc="-1" strike="noStrike">
                <a:latin typeface="Arial"/>
              </a:rPr>
              <a:t>i</a:t>
            </a:r>
            <a:r>
              <a:rPr b="0" lang="en-US" sz="2000" spc="-1" strike="noStrike">
                <a:latin typeface="Arial"/>
              </a:rPr>
              <a:t>r</a:t>
            </a:r>
            <a:r>
              <a:rPr b="0" lang="en-US" sz="2000" spc="-1" strike="noStrike">
                <a:latin typeface="Arial"/>
              </a:rPr>
              <a:t>o</a:t>
            </a:r>
            <a:r>
              <a:rPr b="0" lang="en-US" sz="2000" spc="-1" strike="noStrike">
                <a:latin typeface="Arial"/>
              </a:rPr>
              <a:t>n</a:t>
            </a:r>
            <a:r>
              <a:rPr b="0" lang="en-US" sz="2000" spc="-1" strike="noStrike">
                <a:latin typeface="Arial"/>
              </a:rPr>
              <a:t>m</a:t>
            </a:r>
            <a:r>
              <a:rPr b="0" lang="en-US" sz="2000" spc="-1" strike="noStrike">
                <a:latin typeface="Arial"/>
              </a:rPr>
              <a:t>e</a:t>
            </a:r>
            <a:r>
              <a:rPr b="0" lang="en-US" sz="2000" spc="-1" strike="noStrike">
                <a:latin typeface="Arial"/>
              </a:rPr>
              <a:t>n</a:t>
            </a:r>
            <a:r>
              <a:rPr b="0" lang="en-US" sz="2000" spc="-1" strike="noStrike">
                <a:latin typeface="Arial"/>
              </a:rPr>
              <a:t>t</a:t>
            </a:r>
            <a:r>
              <a:rPr b="0" lang="en-US" sz="2000" spc="-1" strike="noStrike">
                <a:latin typeface="Arial"/>
              </a:rPr>
              <a:t>a</a:t>
            </a:r>
            <a:r>
              <a:rPr b="0" lang="en-US" sz="2000" spc="-1" strike="noStrike">
                <a:latin typeface="Arial"/>
              </a:rPr>
              <a:t>l</a:t>
            </a:r>
            <a:r>
              <a:rPr b="0" lang="en-US" sz="2000" spc="-1" strike="noStrike">
                <a:latin typeface="Arial"/>
              </a:rPr>
              <a:t> </a:t>
            </a:r>
            <a:r>
              <a:rPr b="0" lang="en-US" sz="2000" spc="-1" strike="noStrike">
                <a:latin typeface="Arial"/>
              </a:rPr>
              <a:t>c</a:t>
            </a:r>
            <a:r>
              <a:rPr b="0" lang="en-US" sz="2000" spc="-1" strike="noStrike">
                <a:latin typeface="Arial"/>
              </a:rPr>
              <a:t>o</a:t>
            </a:r>
            <a:r>
              <a:rPr b="0" lang="en-US" sz="2000" spc="-1" strike="noStrike">
                <a:latin typeface="Arial"/>
              </a:rPr>
              <a:t>n</a:t>
            </a:r>
            <a:r>
              <a:rPr b="0" lang="en-US" sz="2000" spc="-1" strike="noStrike">
                <a:latin typeface="Arial"/>
              </a:rPr>
              <a:t>d</a:t>
            </a:r>
            <a:r>
              <a:rPr b="0" lang="en-US" sz="2000" spc="-1" strike="noStrike">
                <a:latin typeface="Arial"/>
              </a:rPr>
              <a:t>i</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r>
              <a:rPr b="0" lang="en-US" sz="2000" spc="-1" strike="noStrike">
                <a:latin typeface="Arial"/>
              </a:rPr>
              <a:t>s</a:t>
            </a:r>
            <a:r>
              <a:rPr b="0" lang="en-US" sz="2000" spc="-1" strike="noStrike">
                <a:latin typeface="Arial"/>
              </a:rPr>
              <a:t>,</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n</a:t>
            </a:r>
            <a:r>
              <a:rPr b="0" lang="en-US" sz="2000" spc="-1" strike="noStrike">
                <a:latin typeface="Arial"/>
              </a:rPr>
              <a:t> </a:t>
            </a:r>
            <a:r>
              <a:rPr b="0" lang="en-US" sz="2000" spc="-1" strike="noStrike">
                <a:latin typeface="Arial"/>
              </a:rPr>
              <a:t>c</a:t>
            </a:r>
            <a:r>
              <a:rPr b="0" lang="en-US" sz="2000" spc="-1" strike="noStrike">
                <a:latin typeface="Arial"/>
              </a:rPr>
              <a:t>o</a:t>
            </a:r>
            <a:r>
              <a:rPr b="0" lang="en-US" sz="2000" spc="-1" strike="noStrike">
                <a:latin typeface="Arial"/>
              </a:rPr>
              <a:t>m</a:t>
            </a:r>
            <a:r>
              <a:rPr b="0" lang="en-US" sz="2000" spc="-1" strike="noStrike">
                <a:latin typeface="Arial"/>
              </a:rPr>
              <a:t>e</a:t>
            </a:r>
            <a:r>
              <a:rPr b="0" lang="en-US" sz="2000" spc="-1" strike="noStrike">
                <a:latin typeface="Arial"/>
              </a:rPr>
              <a:t> </a:t>
            </a:r>
            <a:r>
              <a:rPr b="0" lang="en-US" sz="2000" spc="-1" strike="noStrike">
                <a:latin typeface="Arial"/>
              </a:rPr>
              <a:t>b</a:t>
            </a:r>
            <a:r>
              <a:rPr b="0" lang="en-US" sz="2000" spc="-1" strike="noStrike">
                <a:latin typeface="Arial"/>
              </a:rPr>
              <a:t>a</a:t>
            </a:r>
            <a:r>
              <a:rPr b="0" lang="en-US" sz="2000" spc="-1" strike="noStrike">
                <a:latin typeface="Arial"/>
              </a:rPr>
              <a:t>c</a:t>
            </a:r>
            <a:r>
              <a:rPr b="0" lang="en-US" sz="2000" spc="-1" strike="noStrike">
                <a:latin typeface="Arial"/>
              </a:rPr>
              <a:t>k</a:t>
            </a:r>
            <a:r>
              <a:rPr b="0" lang="en-US" sz="2000" spc="-1" strike="noStrike">
                <a:latin typeface="Arial"/>
              </a:rPr>
              <a:t> </a:t>
            </a:r>
            <a:r>
              <a:rPr b="0" lang="en-US" sz="2000" spc="-1" strike="noStrike">
                <a:latin typeface="Arial"/>
              </a:rPr>
              <a:t>a</a:t>
            </a:r>
            <a:r>
              <a:rPr b="0" lang="en-US" sz="2000" spc="-1" strike="noStrike">
                <a:latin typeface="Arial"/>
              </a:rPr>
              <a:t>t</a:t>
            </a:r>
            <a:r>
              <a:rPr b="0" lang="en-US" sz="2000" spc="-1" strike="noStrike">
                <a:latin typeface="Arial"/>
              </a:rPr>
              <a:t> </a:t>
            </a:r>
            <a:r>
              <a:rPr b="0" lang="en-US" sz="2000" spc="-1" strike="noStrike">
                <a:latin typeface="Arial"/>
              </a:rPr>
              <a:t>y</a:t>
            </a:r>
            <a:r>
              <a:rPr b="0" lang="en-US" sz="2000" spc="-1" strike="noStrike">
                <a:latin typeface="Arial"/>
              </a:rPr>
              <a:t>o</a:t>
            </a:r>
            <a:r>
              <a:rPr b="0" lang="en-US" sz="2000" spc="-1" strike="noStrike">
                <a:latin typeface="Arial"/>
              </a:rPr>
              <a:t>u</a:t>
            </a:r>
            <a:r>
              <a:rPr b="0" lang="en-US" sz="2000" spc="-1" strike="noStrike">
                <a:latin typeface="Arial"/>
              </a:rPr>
              <a:t> </a:t>
            </a:r>
            <a:r>
              <a:rPr b="0" lang="en-US" sz="2000" spc="-1" strike="noStrike">
                <a:latin typeface="Arial"/>
              </a:rPr>
              <a:t>i</a:t>
            </a:r>
            <a:r>
              <a:rPr b="0" lang="en-US" sz="2000" spc="-1" strike="noStrike">
                <a:latin typeface="Arial"/>
              </a:rPr>
              <a:t>n</a:t>
            </a:r>
            <a:r>
              <a:rPr b="0" lang="en-US" sz="2000" spc="-1" strike="noStrike">
                <a:latin typeface="Arial"/>
              </a:rPr>
              <a:t>d</a:t>
            </a:r>
            <a:r>
              <a:rPr b="0" lang="en-US" sz="2000" spc="-1" strike="noStrike">
                <a:latin typeface="Arial"/>
              </a:rPr>
              <a:t>i</a:t>
            </a:r>
            <a:r>
              <a:rPr b="0" lang="en-US" sz="2000" spc="-1" strike="noStrike">
                <a:latin typeface="Arial"/>
              </a:rPr>
              <a:t>v</a:t>
            </a:r>
            <a:r>
              <a:rPr b="0" lang="en-US" sz="2000" spc="-1" strike="noStrike">
                <a:latin typeface="Arial"/>
              </a:rPr>
              <a:t>i</a:t>
            </a:r>
            <a:r>
              <a:rPr b="0" lang="en-US" sz="2000" spc="-1" strike="noStrike">
                <a:latin typeface="Arial"/>
              </a:rPr>
              <a:t>d</a:t>
            </a:r>
            <a:r>
              <a:rPr b="0" lang="en-US" sz="2000" spc="-1" strike="noStrike">
                <a:latin typeface="Arial"/>
              </a:rPr>
              <a:t>u</a:t>
            </a:r>
            <a:r>
              <a:rPr b="0" lang="en-US" sz="2000" spc="-1" strike="noStrike">
                <a:latin typeface="Arial"/>
              </a:rPr>
              <a:t>a</a:t>
            </a:r>
            <a:r>
              <a:rPr b="0" lang="en-US" sz="2000" spc="-1" strike="noStrike">
                <a:latin typeface="Arial"/>
              </a:rPr>
              <a:t>l</a:t>
            </a:r>
            <a:r>
              <a:rPr b="0" lang="en-US" sz="2000" spc="-1" strike="noStrike">
                <a:latin typeface="Arial"/>
              </a:rPr>
              <a:t>s</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d</a:t>
            </a:r>
            <a:r>
              <a:rPr b="0" lang="en-US" sz="2000" spc="-1" strike="noStrike">
                <a:latin typeface="Arial"/>
              </a:rPr>
              <a:t> </a:t>
            </a:r>
            <a:r>
              <a:rPr b="0" lang="en-US" sz="2000" spc="-1" strike="noStrike">
                <a:latin typeface="Arial"/>
              </a:rPr>
              <a:t>p</a:t>
            </a:r>
            <a:r>
              <a:rPr b="0" lang="en-US" sz="2000" spc="-1" strike="noStrike">
                <a:latin typeface="Arial"/>
              </a:rPr>
              <a:t>o</a:t>
            </a:r>
            <a:r>
              <a:rPr b="0" lang="en-US" sz="2000" spc="-1" strike="noStrike">
                <a:latin typeface="Arial"/>
              </a:rPr>
              <a:t>p</a:t>
            </a:r>
            <a:r>
              <a:rPr b="0" lang="en-US" sz="2000" spc="-1" strike="noStrike">
                <a:latin typeface="Arial"/>
              </a:rPr>
              <a:t>u</a:t>
            </a:r>
            <a:r>
              <a:rPr b="0" lang="en-US" sz="2000" spc="-1" strike="noStrike">
                <a:latin typeface="Arial"/>
              </a:rPr>
              <a:t>l</a:t>
            </a:r>
            <a:r>
              <a:rPr b="0" lang="en-US" sz="2000" spc="-1" strike="noStrike">
                <a:latin typeface="Arial"/>
              </a:rPr>
              <a:t>a</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r>
              <a:rPr b="0" lang="en-US" sz="2000" spc="-1" strike="noStrike">
                <a:latin typeface="Arial"/>
              </a:rPr>
              <a:t>s</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d</a:t>
            </a:r>
            <a:r>
              <a:rPr b="0" lang="en-US" sz="2000" spc="-1" strike="noStrike">
                <a:latin typeface="Arial"/>
              </a:rPr>
              <a:t> </a:t>
            </a:r>
            <a:r>
              <a:rPr b="0" lang="en-US" sz="2000" spc="-1" strike="noStrike">
                <a:latin typeface="Arial"/>
              </a:rPr>
              <a:t>p</a:t>
            </a:r>
            <a:r>
              <a:rPr b="0" lang="en-US" sz="2000" spc="-1" strike="noStrike">
                <a:latin typeface="Arial"/>
              </a:rPr>
              <a:t>r</a:t>
            </a:r>
            <a:r>
              <a:rPr b="0" lang="en-US" sz="2000" spc="-1" strike="noStrike">
                <a:latin typeface="Arial"/>
              </a:rPr>
              <a:t>e</a:t>
            </a:r>
            <a:r>
              <a:rPr b="0" lang="en-US" sz="2000" spc="-1" strike="noStrike">
                <a:latin typeface="Arial"/>
              </a:rPr>
              <a:t>d</a:t>
            </a:r>
            <a:r>
              <a:rPr b="0" lang="en-US" sz="2000" spc="-1" strike="noStrike">
                <a:latin typeface="Arial"/>
              </a:rPr>
              <a:t>i</a:t>
            </a:r>
            <a:r>
              <a:rPr b="0" lang="en-US" sz="2000" spc="-1" strike="noStrike">
                <a:latin typeface="Arial"/>
              </a:rPr>
              <a:t>c</a:t>
            </a:r>
            <a:r>
              <a:rPr b="0" lang="en-US" sz="2000" spc="-1" strike="noStrike">
                <a:latin typeface="Arial"/>
              </a:rPr>
              <a:t>t</a:t>
            </a:r>
            <a:r>
              <a:rPr b="0" lang="en-US" sz="2000" spc="-1" strike="noStrike">
                <a:latin typeface="Arial"/>
              </a:rPr>
              <a:t> </a:t>
            </a:r>
            <a:r>
              <a:rPr b="0" lang="en-US" sz="2000" spc="-1" strike="noStrike">
                <a:latin typeface="Arial"/>
              </a:rPr>
              <a:t>h</a:t>
            </a:r>
            <a:r>
              <a:rPr b="0" lang="en-US" sz="2000" spc="-1" strike="noStrike">
                <a:latin typeface="Arial"/>
              </a:rPr>
              <a:t>o</a:t>
            </a:r>
            <a:r>
              <a:rPr b="0" lang="en-US" sz="2000" spc="-1" strike="noStrike">
                <a:latin typeface="Arial"/>
              </a:rPr>
              <a:t>w</a:t>
            </a:r>
            <a:r>
              <a:rPr b="0" lang="en-US" sz="2000" spc="-1" strike="noStrike">
                <a:latin typeface="Arial"/>
              </a:rPr>
              <a:t> </a:t>
            </a:r>
            <a:r>
              <a:rPr b="0" lang="en-US" sz="2000" spc="-1" strike="noStrike">
                <a:latin typeface="Arial"/>
              </a:rPr>
              <a:t>a</a:t>
            </a:r>
            <a:r>
              <a:rPr b="0" lang="en-US" sz="2000" spc="-1" strike="noStrike">
                <a:latin typeface="Arial"/>
              </a:rPr>
              <a:t>d</a:t>
            </a:r>
            <a:r>
              <a:rPr b="0" lang="en-US" sz="2000" spc="-1" strike="noStrike">
                <a:latin typeface="Arial"/>
              </a:rPr>
              <a:t>a</a:t>
            </a:r>
            <a:r>
              <a:rPr b="0" lang="en-US" sz="2000" spc="-1" strike="noStrike">
                <a:latin typeface="Arial"/>
              </a:rPr>
              <a:t>p</a:t>
            </a:r>
            <a:r>
              <a:rPr b="0" lang="en-US" sz="2000" spc="-1" strike="noStrike">
                <a:latin typeface="Arial"/>
              </a:rPr>
              <a:t>t</a:t>
            </a:r>
            <a:r>
              <a:rPr b="0" lang="en-US" sz="2000" spc="-1" strike="noStrike">
                <a:latin typeface="Arial"/>
              </a:rPr>
              <a:t>e</a:t>
            </a:r>
            <a:r>
              <a:rPr b="0" lang="en-US" sz="2000" spc="-1" strike="noStrike">
                <a:latin typeface="Arial"/>
              </a:rPr>
              <a:t>d</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y</a:t>
            </a:r>
            <a:r>
              <a:rPr b="0" lang="en-US" sz="2000" spc="-1" strike="noStrike">
                <a:latin typeface="Arial"/>
              </a:rPr>
              <a:t> </a:t>
            </a:r>
            <a:r>
              <a:rPr b="0" lang="en-US" sz="2000" spc="-1" strike="noStrike">
                <a:latin typeface="Arial"/>
              </a:rPr>
              <a:t>a</a:t>
            </a:r>
            <a:r>
              <a:rPr b="0" lang="en-US" sz="2000" spc="-1" strike="noStrike">
                <a:latin typeface="Arial"/>
              </a:rPr>
              <a:t>r</a:t>
            </a:r>
            <a:r>
              <a:rPr b="0" lang="en-US" sz="2000" spc="-1" strike="noStrike">
                <a:latin typeface="Arial"/>
              </a:rPr>
              <a:t>e</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l</a:t>
            </a:r>
            <a:r>
              <a:rPr b="0" lang="en-US" sz="2000" spc="-1" strike="noStrike">
                <a:latin typeface="Arial"/>
              </a:rPr>
              <a:t>o</a:t>
            </a:r>
            <a:r>
              <a:rPr b="0" lang="en-US" sz="2000" spc="-1" strike="noStrike">
                <a:latin typeface="Arial"/>
              </a:rPr>
              <a:t>c</a:t>
            </a:r>
            <a:r>
              <a:rPr b="0" lang="en-US" sz="2000" spc="-1" strike="noStrike">
                <a:latin typeface="Arial"/>
              </a:rPr>
              <a:t>a</a:t>
            </a:r>
            <a:r>
              <a:rPr b="0" lang="en-US" sz="2000" spc="-1" strike="noStrike">
                <a:latin typeface="Arial"/>
              </a:rPr>
              <a:t>l</a:t>
            </a:r>
            <a:r>
              <a:rPr b="0" lang="en-US" sz="2000" spc="-1" strike="noStrike">
                <a:latin typeface="Arial"/>
              </a:rPr>
              <a:t> </a:t>
            </a:r>
            <a:r>
              <a:rPr b="0" lang="en-US" sz="2000" spc="-1" strike="noStrike">
                <a:latin typeface="Arial"/>
              </a:rPr>
              <a:t>e</a:t>
            </a:r>
            <a:r>
              <a:rPr b="0" lang="en-US" sz="2000" spc="-1" strike="noStrike">
                <a:latin typeface="Arial"/>
              </a:rPr>
              <a:t>n</a:t>
            </a:r>
            <a:r>
              <a:rPr b="0" lang="en-US" sz="2000" spc="-1" strike="noStrike">
                <a:latin typeface="Arial"/>
              </a:rPr>
              <a:t>v</a:t>
            </a:r>
            <a:r>
              <a:rPr b="0" lang="en-US" sz="2000" spc="-1" strike="noStrike">
                <a:latin typeface="Arial"/>
              </a:rPr>
              <a:t>i</a:t>
            </a:r>
            <a:r>
              <a:rPr b="0" lang="en-US" sz="2000" spc="-1" strike="noStrike">
                <a:latin typeface="Arial"/>
              </a:rPr>
              <a:t>r</a:t>
            </a:r>
            <a:r>
              <a:rPr b="0" lang="en-US" sz="2000" spc="-1" strike="noStrike">
                <a:latin typeface="Arial"/>
              </a:rPr>
              <a:t>o</a:t>
            </a:r>
            <a:r>
              <a:rPr b="0" lang="en-US" sz="2000" spc="-1" strike="noStrike">
                <a:latin typeface="Arial"/>
              </a:rPr>
              <a:t>n</a:t>
            </a:r>
            <a:r>
              <a:rPr b="0" lang="en-US" sz="2000" spc="-1" strike="noStrike">
                <a:latin typeface="Arial"/>
              </a:rPr>
              <a:t>m</a:t>
            </a:r>
            <a:r>
              <a:rPr b="0" lang="en-US" sz="2000" spc="-1" strike="noStrike">
                <a:latin typeface="Arial"/>
              </a:rPr>
              <a:t>e</a:t>
            </a:r>
            <a:r>
              <a:rPr b="0" lang="en-US" sz="2000" spc="-1" strike="noStrike">
                <a:latin typeface="Arial"/>
              </a:rPr>
              <a:t>n</a:t>
            </a:r>
            <a:r>
              <a:rPr b="0" lang="en-US" sz="2000" spc="-1" strike="noStrike">
                <a:latin typeface="Arial"/>
              </a:rPr>
              <a:t>t</a:t>
            </a:r>
            <a:r>
              <a:rPr b="0" lang="en-US" sz="2000" spc="-1" strike="noStrike">
                <a:latin typeface="Arial"/>
              </a:rPr>
              <a:t>.</a:t>
            </a:r>
            <a:endParaRPr b="0" lang="en-GB" sz="2000" spc="-1" strike="noStrike">
              <a:latin typeface="Arial"/>
            </a:endParaRPr>
          </a:p>
          <a:p>
            <a:pPr marL="216000" indent="-216000">
              <a:lnSpc>
                <a:spcPct val="100000"/>
              </a:lnSpc>
              <a:buNone/>
              <a:tabLst>
                <a:tab algn="l" pos="0"/>
              </a:tabLst>
            </a:pPr>
            <a:r>
              <a:rPr b="0" lang="en-US" sz="2000" spc="-1" strike="noStrike">
                <a:latin typeface="Arial"/>
              </a:rPr>
              <a:t>Y</a:t>
            </a:r>
            <a:r>
              <a:rPr b="0" lang="en-US" sz="2000" spc="-1" strike="noStrike">
                <a:latin typeface="Arial"/>
              </a:rPr>
              <a:t>o</a:t>
            </a:r>
            <a:r>
              <a:rPr b="0" lang="en-US" sz="2000" spc="-1" strike="noStrike">
                <a:latin typeface="Arial"/>
              </a:rPr>
              <a:t>u</a:t>
            </a:r>
            <a:r>
              <a:rPr b="0" lang="en-US" sz="2000" spc="-1" strike="noStrike">
                <a:latin typeface="Arial"/>
              </a:rPr>
              <a:t> </a:t>
            </a:r>
            <a:r>
              <a:rPr b="0" lang="en-US" sz="2000" spc="-1" strike="noStrike">
                <a:latin typeface="Arial"/>
              </a:rPr>
              <a:t>c</a:t>
            </a:r>
            <a:r>
              <a:rPr b="0" lang="en-US" sz="2000" spc="-1" strike="noStrike">
                <a:latin typeface="Arial"/>
              </a:rPr>
              <a:t>a</a:t>
            </a:r>
            <a:r>
              <a:rPr b="0" lang="en-US" sz="2000" spc="-1" strike="noStrike">
                <a:latin typeface="Arial"/>
              </a:rPr>
              <a:t>n</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n</a:t>
            </a:r>
            <a:r>
              <a:rPr b="0" lang="en-US" sz="2000" spc="-1" strike="noStrike">
                <a:latin typeface="Arial"/>
              </a:rPr>
              <a:t> </a:t>
            </a:r>
            <a:r>
              <a:rPr b="0" lang="en-US" sz="2000" spc="-1" strike="noStrike">
                <a:latin typeface="Arial"/>
              </a:rPr>
              <a:t>i</a:t>
            </a:r>
            <a:r>
              <a:rPr b="0" lang="en-US" sz="2000" spc="-1" strike="noStrike">
                <a:latin typeface="Arial"/>
              </a:rPr>
              <a:t>d</a:t>
            </a:r>
            <a:r>
              <a:rPr b="0" lang="en-US" sz="2000" spc="-1" strike="noStrike">
                <a:latin typeface="Arial"/>
              </a:rPr>
              <a:t>e</a:t>
            </a:r>
            <a:r>
              <a:rPr b="0" lang="en-US" sz="2000" spc="-1" strike="noStrike">
                <a:latin typeface="Arial"/>
              </a:rPr>
              <a:t>n</a:t>
            </a:r>
            <a:r>
              <a:rPr b="0" lang="en-US" sz="2000" spc="-1" strike="noStrike">
                <a:latin typeface="Arial"/>
              </a:rPr>
              <a:t>t</a:t>
            </a:r>
            <a:r>
              <a:rPr b="0" lang="en-US" sz="2000" spc="-1" strike="noStrike">
                <a:latin typeface="Arial"/>
              </a:rPr>
              <a:t>i</a:t>
            </a:r>
            <a:r>
              <a:rPr b="0" lang="en-US" sz="2000" spc="-1" strike="noStrike">
                <a:latin typeface="Arial"/>
              </a:rPr>
              <a:t>f</a:t>
            </a:r>
            <a:r>
              <a:rPr b="0" lang="en-US" sz="2000" spc="-1" strike="noStrike">
                <a:latin typeface="Arial"/>
              </a:rPr>
              <a:t>y</a:t>
            </a:r>
            <a:r>
              <a:rPr b="0" lang="en-US" sz="2000" spc="-1" strike="noStrike">
                <a:latin typeface="Arial"/>
              </a:rPr>
              <a:t> </a:t>
            </a:r>
            <a:r>
              <a:rPr b="0" lang="en-US" sz="2000" spc="-1" strike="noStrike">
                <a:latin typeface="Arial"/>
              </a:rPr>
              <a:t>p</a:t>
            </a:r>
            <a:r>
              <a:rPr b="0" lang="en-US" sz="2000" spc="-1" strike="noStrike">
                <a:latin typeface="Arial"/>
              </a:rPr>
              <a:t>o</a:t>
            </a:r>
            <a:r>
              <a:rPr b="0" lang="en-US" sz="2000" spc="-1" strike="noStrike">
                <a:latin typeface="Arial"/>
              </a:rPr>
              <a:t>p</a:t>
            </a:r>
            <a:r>
              <a:rPr b="0" lang="en-US" sz="2000" spc="-1" strike="noStrike">
                <a:latin typeface="Arial"/>
              </a:rPr>
              <a:t>u</a:t>
            </a:r>
            <a:r>
              <a:rPr b="0" lang="en-US" sz="2000" spc="-1" strike="noStrike">
                <a:latin typeface="Arial"/>
              </a:rPr>
              <a:t>l</a:t>
            </a:r>
            <a:r>
              <a:rPr b="0" lang="en-US" sz="2000" spc="-1" strike="noStrike">
                <a:latin typeface="Arial"/>
              </a:rPr>
              <a:t>a</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r>
              <a:rPr b="0" lang="en-US" sz="2000" spc="-1" strike="noStrike">
                <a:latin typeface="Arial"/>
              </a:rPr>
              <a:t>s</a:t>
            </a:r>
            <a:r>
              <a:rPr b="0" lang="en-US" sz="2000" spc="-1" strike="noStrike">
                <a:latin typeface="Arial"/>
              </a:rPr>
              <a:t>/</a:t>
            </a:r>
            <a:r>
              <a:rPr b="0" lang="en-US" sz="2000" spc="-1" strike="noStrike">
                <a:latin typeface="Arial"/>
              </a:rPr>
              <a:t>i</a:t>
            </a:r>
            <a:r>
              <a:rPr b="0" lang="en-US" sz="2000" spc="-1" strike="noStrike">
                <a:latin typeface="Arial"/>
              </a:rPr>
              <a:t>n</a:t>
            </a:r>
            <a:r>
              <a:rPr b="0" lang="en-US" sz="2000" spc="-1" strike="noStrike">
                <a:latin typeface="Arial"/>
              </a:rPr>
              <a:t>d</a:t>
            </a:r>
            <a:r>
              <a:rPr b="0" lang="en-US" sz="2000" spc="-1" strike="noStrike">
                <a:latin typeface="Arial"/>
              </a:rPr>
              <a:t>i</a:t>
            </a:r>
            <a:r>
              <a:rPr b="0" lang="en-US" sz="2000" spc="-1" strike="noStrike">
                <a:latin typeface="Arial"/>
              </a:rPr>
              <a:t>v</a:t>
            </a:r>
            <a:r>
              <a:rPr b="0" lang="en-US" sz="2000" spc="-1" strike="noStrike">
                <a:latin typeface="Arial"/>
              </a:rPr>
              <a:t>i</a:t>
            </a:r>
            <a:r>
              <a:rPr b="0" lang="en-US" sz="2000" spc="-1" strike="noStrike">
                <a:latin typeface="Arial"/>
              </a:rPr>
              <a:t>d</a:t>
            </a:r>
            <a:r>
              <a:rPr b="0" lang="en-US" sz="2000" spc="-1" strike="noStrike">
                <a:latin typeface="Arial"/>
              </a:rPr>
              <a:t>u</a:t>
            </a:r>
            <a:r>
              <a:rPr b="0" lang="en-US" sz="2000" spc="-1" strike="noStrike">
                <a:latin typeface="Arial"/>
              </a:rPr>
              <a:t>a</a:t>
            </a:r>
            <a:r>
              <a:rPr b="0" lang="en-US" sz="2000" spc="-1" strike="noStrike">
                <a:latin typeface="Arial"/>
              </a:rPr>
              <a:t>l</a:t>
            </a:r>
            <a:r>
              <a:rPr b="0" lang="en-US" sz="2000" spc="-1" strike="noStrike">
                <a:latin typeface="Arial"/>
              </a:rPr>
              <a:t>s</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a</a:t>
            </a:r>
            <a:r>
              <a:rPr b="0" lang="en-US" sz="2000" spc="-1" strike="noStrike">
                <a:latin typeface="Arial"/>
              </a:rPr>
              <a:t>t</a:t>
            </a:r>
            <a:r>
              <a:rPr b="0" lang="en-US" sz="2000" spc="-1" strike="noStrike">
                <a:latin typeface="Arial"/>
              </a:rPr>
              <a:t> </a:t>
            </a:r>
            <a:r>
              <a:rPr b="0" lang="en-US" sz="2000" spc="-1" strike="noStrike">
                <a:latin typeface="Arial"/>
              </a:rPr>
              <a:t>d</a:t>
            </a:r>
            <a:r>
              <a:rPr b="0" lang="en-US" sz="2000" spc="-1" strike="noStrike">
                <a:latin typeface="Arial"/>
              </a:rPr>
              <a:t>i</a:t>
            </a:r>
            <a:r>
              <a:rPr b="0" lang="en-US" sz="2000" spc="-1" strike="noStrike">
                <a:latin typeface="Arial"/>
              </a:rPr>
              <a:t>s</a:t>
            </a:r>
            <a:r>
              <a:rPr b="0" lang="en-US" sz="2000" spc="-1" strike="noStrike">
                <a:latin typeface="Arial"/>
              </a:rPr>
              <a:t>p</a:t>
            </a:r>
            <a:r>
              <a:rPr b="0" lang="en-US" sz="2000" spc="-1" strike="noStrike">
                <a:latin typeface="Arial"/>
              </a:rPr>
              <a:t>l</a:t>
            </a:r>
            <a:r>
              <a:rPr b="0" lang="en-US" sz="2000" spc="-1" strike="noStrike">
                <a:latin typeface="Arial"/>
              </a:rPr>
              <a:t>a</a:t>
            </a:r>
            <a:r>
              <a:rPr b="0" lang="en-US" sz="2000" spc="-1" strike="noStrike">
                <a:latin typeface="Arial"/>
              </a:rPr>
              <a:t>y</a:t>
            </a:r>
            <a:r>
              <a:rPr b="0" lang="en-US" sz="2000" spc="-1" strike="noStrike">
                <a:latin typeface="Arial"/>
              </a:rPr>
              <a:t> </a:t>
            </a:r>
            <a:r>
              <a:rPr b="0" lang="en-US" sz="2000" spc="-1" strike="noStrike">
                <a:latin typeface="Arial"/>
              </a:rPr>
              <a:t>h</a:t>
            </a:r>
            <a:r>
              <a:rPr b="0" lang="en-US" sz="2000" spc="-1" strike="noStrike">
                <a:latin typeface="Arial"/>
              </a:rPr>
              <a:t>i</a:t>
            </a:r>
            <a:r>
              <a:rPr b="0" lang="en-US" sz="2000" spc="-1" strike="noStrike">
                <a:latin typeface="Arial"/>
              </a:rPr>
              <a:t>g</a:t>
            </a:r>
            <a:r>
              <a:rPr b="0" lang="en-US" sz="2000" spc="-1" strike="noStrike">
                <a:latin typeface="Arial"/>
              </a:rPr>
              <a:t>h</a:t>
            </a:r>
            <a:r>
              <a:rPr b="0" lang="en-US" sz="2000" spc="-1" strike="noStrike">
                <a:latin typeface="Arial"/>
              </a:rPr>
              <a:t> </a:t>
            </a:r>
            <a:r>
              <a:rPr b="0" lang="en-US" sz="2000" spc="-1" strike="noStrike">
                <a:latin typeface="Arial"/>
              </a:rPr>
              <a:t>f</a:t>
            </a:r>
            <a:r>
              <a:rPr b="0" lang="en-US" sz="2000" spc="-1" strike="noStrike">
                <a:latin typeface="Arial"/>
              </a:rPr>
              <a:t>r</a:t>
            </a:r>
            <a:r>
              <a:rPr b="0" lang="en-US" sz="2000" spc="-1" strike="noStrike">
                <a:latin typeface="Arial"/>
              </a:rPr>
              <a:t>e</a:t>
            </a:r>
            <a:r>
              <a:rPr b="0" lang="en-US" sz="2000" spc="-1" strike="noStrike">
                <a:latin typeface="Arial"/>
              </a:rPr>
              <a:t>q</a:t>
            </a:r>
            <a:r>
              <a:rPr b="0" lang="en-US" sz="2000" spc="-1" strike="noStrike">
                <a:latin typeface="Arial"/>
              </a:rPr>
              <a:t>u</a:t>
            </a:r>
            <a:r>
              <a:rPr b="0" lang="en-US" sz="2000" spc="-1" strike="noStrike">
                <a:latin typeface="Arial"/>
              </a:rPr>
              <a:t>e</a:t>
            </a:r>
            <a:r>
              <a:rPr b="0" lang="en-US" sz="2000" spc="-1" strike="noStrike">
                <a:latin typeface="Arial"/>
              </a:rPr>
              <a:t>n</a:t>
            </a:r>
            <a:r>
              <a:rPr b="0" lang="en-US" sz="2000" spc="-1" strike="noStrike">
                <a:latin typeface="Arial"/>
              </a:rPr>
              <a:t>c</a:t>
            </a:r>
            <a:r>
              <a:rPr b="0" lang="en-US" sz="2000" spc="-1" strike="noStrike">
                <a:latin typeface="Arial"/>
              </a:rPr>
              <a:t>i</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a</a:t>
            </a:r>
            <a:r>
              <a:rPr b="0" lang="en-US" sz="2000" spc="-1" strike="noStrike">
                <a:latin typeface="Arial"/>
              </a:rPr>
              <a:t>t</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s</a:t>
            </a:r>
            <a:r>
              <a:rPr b="0" lang="en-US" sz="2000" spc="-1" strike="noStrike">
                <a:latin typeface="Arial"/>
              </a:rPr>
              <a:t>e</a:t>
            </a:r>
            <a:r>
              <a:rPr b="0" lang="en-US" sz="2000" spc="-1" strike="noStrike">
                <a:latin typeface="Arial"/>
              </a:rPr>
              <a:t> </a:t>
            </a:r>
            <a:r>
              <a:rPr b="0" lang="en-US" sz="2000" spc="-1" strike="noStrike">
                <a:latin typeface="Arial"/>
              </a:rPr>
              <a:t>a</a:t>
            </a:r>
            <a:r>
              <a:rPr b="0" lang="en-US" sz="2000" spc="-1" strike="noStrike">
                <a:latin typeface="Arial"/>
              </a:rPr>
              <a:t>l</a:t>
            </a:r>
            <a:r>
              <a:rPr b="0" lang="en-US" sz="2000" spc="-1" strike="noStrike">
                <a:latin typeface="Arial"/>
              </a:rPr>
              <a:t>l</a:t>
            </a:r>
            <a:r>
              <a:rPr b="0" lang="en-US" sz="2000" spc="-1" strike="noStrike">
                <a:latin typeface="Arial"/>
              </a:rPr>
              <a:t>e</a:t>
            </a:r>
            <a:r>
              <a:rPr b="0" lang="en-US" sz="2000" spc="-1" strike="noStrike">
                <a:latin typeface="Arial"/>
              </a:rPr>
              <a:t>l</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a</a:t>
            </a:r>
            <a:r>
              <a:rPr b="0" lang="en-US" sz="2000" spc="-1" strike="noStrike">
                <a:latin typeface="Arial"/>
              </a:rPr>
              <a:t>n</a:t>
            </a:r>
            <a:r>
              <a:rPr b="0" lang="en-US" sz="2000" spc="-1" strike="noStrike">
                <a:latin typeface="Arial"/>
              </a:rPr>
              <a:t>d</a:t>
            </a:r>
            <a:r>
              <a:rPr b="0" lang="en-US" sz="2000" spc="-1" strike="noStrike">
                <a:latin typeface="Arial"/>
              </a:rPr>
              <a:t> </a:t>
            </a:r>
            <a:r>
              <a:rPr b="0" lang="en-US" sz="2000" spc="-1" strike="noStrike">
                <a:latin typeface="Arial"/>
              </a:rPr>
              <a:t>a</a:t>
            </a:r>
            <a:r>
              <a:rPr b="0" lang="en-US" sz="2000" spc="-1" strike="noStrike">
                <a:latin typeface="Arial"/>
              </a:rPr>
              <a:t>s</a:t>
            </a:r>
            <a:r>
              <a:rPr b="0" lang="en-US" sz="2000" spc="-1" strike="noStrike">
                <a:latin typeface="Arial"/>
              </a:rPr>
              <a:t>s</a:t>
            </a:r>
            <a:r>
              <a:rPr b="0" lang="en-US" sz="2000" spc="-1" strike="noStrike">
                <a:latin typeface="Arial"/>
              </a:rPr>
              <a:t>u</a:t>
            </a:r>
            <a:r>
              <a:rPr b="0" lang="en-US" sz="2000" spc="-1" strike="noStrike">
                <a:latin typeface="Arial"/>
              </a:rPr>
              <a:t>m</a:t>
            </a:r>
            <a:r>
              <a:rPr b="0" lang="en-US" sz="2000" spc="-1" strike="noStrike">
                <a:latin typeface="Arial"/>
              </a:rPr>
              <a:t>e</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y</a:t>
            </a:r>
            <a:r>
              <a:rPr b="0" lang="en-US" sz="2000" spc="-1" strike="noStrike">
                <a:latin typeface="Arial"/>
              </a:rPr>
              <a:t> </a:t>
            </a:r>
            <a:r>
              <a:rPr b="0" lang="en-US" sz="2000" spc="-1" strike="noStrike">
                <a:latin typeface="Arial"/>
              </a:rPr>
              <a:t>a</a:t>
            </a:r>
            <a:r>
              <a:rPr b="0" lang="en-US" sz="2000" spc="-1" strike="noStrike">
                <a:latin typeface="Arial"/>
              </a:rPr>
              <a:t>r</a:t>
            </a:r>
            <a:r>
              <a:rPr b="0" lang="en-US" sz="2000" spc="-1" strike="noStrike">
                <a:latin typeface="Arial"/>
              </a:rPr>
              <a:t>e</a:t>
            </a:r>
            <a:r>
              <a:rPr b="0" lang="en-US" sz="2000" spc="-1" strike="noStrike">
                <a:latin typeface="Arial"/>
              </a:rPr>
              <a:t> </a:t>
            </a:r>
            <a:r>
              <a:rPr b="0" lang="en-US" sz="2000" spc="-1" strike="noStrike">
                <a:latin typeface="Arial"/>
              </a:rPr>
              <a:t>m</a:t>
            </a:r>
            <a:r>
              <a:rPr b="0" lang="en-US" sz="2000" spc="-1" strike="noStrike">
                <a:latin typeface="Arial"/>
              </a:rPr>
              <a:t>o</a:t>
            </a:r>
            <a:r>
              <a:rPr b="0" lang="en-US" sz="2000" spc="-1" strike="noStrike">
                <a:latin typeface="Arial"/>
              </a:rPr>
              <a:t>r</a:t>
            </a:r>
            <a:r>
              <a:rPr b="0" lang="en-US" sz="2000" spc="-1" strike="noStrike">
                <a:latin typeface="Arial"/>
              </a:rPr>
              <a:t>e</a:t>
            </a:r>
            <a:r>
              <a:rPr b="0" lang="en-US" sz="2000" spc="-1" strike="noStrike">
                <a:latin typeface="Arial"/>
              </a:rPr>
              <a:t> </a:t>
            </a:r>
            <a:r>
              <a:rPr b="0" lang="en-US" sz="2000" spc="-1" strike="noStrike">
                <a:latin typeface="Arial"/>
              </a:rPr>
              <a:t>a</a:t>
            </a:r>
            <a:r>
              <a:rPr b="0" lang="en-US" sz="2000" spc="-1" strike="noStrike">
                <a:latin typeface="Arial"/>
              </a:rPr>
              <a:t>d</a:t>
            </a:r>
            <a:r>
              <a:rPr b="0" lang="en-US" sz="2000" spc="-1" strike="noStrike">
                <a:latin typeface="Arial"/>
              </a:rPr>
              <a:t>a</a:t>
            </a:r>
            <a:r>
              <a:rPr b="0" lang="en-US" sz="2000" spc="-1" strike="noStrike">
                <a:latin typeface="Arial"/>
              </a:rPr>
              <a:t>p</a:t>
            </a:r>
            <a:r>
              <a:rPr b="0" lang="en-US" sz="2000" spc="-1" strike="noStrike">
                <a:latin typeface="Arial"/>
              </a:rPr>
              <a:t>t</a:t>
            </a:r>
            <a:r>
              <a:rPr b="0" lang="en-US" sz="2000" spc="-1" strike="noStrike">
                <a:latin typeface="Arial"/>
              </a:rPr>
              <a:t>e</a:t>
            </a:r>
            <a:r>
              <a:rPr b="0" lang="en-US" sz="2000" spc="-1" strike="noStrike">
                <a:latin typeface="Arial"/>
              </a:rPr>
              <a:t>d</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a</a:t>
            </a:r>
            <a:r>
              <a:rPr b="0" lang="en-US" sz="2000" spc="-1" strike="noStrike">
                <a:latin typeface="Arial"/>
              </a:rPr>
              <a:t> </a:t>
            </a:r>
            <a:r>
              <a:rPr b="0" lang="en-US" sz="2000" spc="-1" strike="noStrike">
                <a:latin typeface="Arial"/>
              </a:rPr>
              <a:t>g</a:t>
            </a:r>
            <a:r>
              <a:rPr b="0" lang="en-US" sz="2000" spc="-1" strike="noStrike">
                <a:latin typeface="Arial"/>
              </a:rPr>
              <a:t>i</a:t>
            </a:r>
            <a:r>
              <a:rPr b="0" lang="en-US" sz="2000" spc="-1" strike="noStrike">
                <a:latin typeface="Arial"/>
              </a:rPr>
              <a:t>v</a:t>
            </a:r>
            <a:r>
              <a:rPr b="0" lang="en-US" sz="2000" spc="-1" strike="noStrike">
                <a:latin typeface="Arial"/>
              </a:rPr>
              <a:t>e</a:t>
            </a:r>
            <a:r>
              <a:rPr b="0" lang="en-US" sz="2000" spc="-1" strike="noStrike">
                <a:latin typeface="Arial"/>
              </a:rPr>
              <a:t>n</a:t>
            </a:r>
            <a:r>
              <a:rPr b="0" lang="en-US" sz="2000" spc="-1" strike="noStrike">
                <a:latin typeface="Arial"/>
              </a:rPr>
              <a:t> </a:t>
            </a:r>
            <a:r>
              <a:rPr b="0" lang="en-US" sz="2000" spc="-1" strike="noStrike">
                <a:latin typeface="Arial"/>
              </a:rPr>
              <a:t>c</a:t>
            </a:r>
            <a:r>
              <a:rPr b="0" lang="en-US" sz="2000" spc="-1" strike="noStrike">
                <a:latin typeface="Arial"/>
              </a:rPr>
              <a:t>o</a:t>
            </a:r>
            <a:r>
              <a:rPr b="0" lang="en-US" sz="2000" spc="-1" strike="noStrike">
                <a:latin typeface="Arial"/>
              </a:rPr>
              <a:t>n</a:t>
            </a:r>
            <a:r>
              <a:rPr b="0" lang="en-US" sz="2000" spc="-1" strike="noStrike">
                <a:latin typeface="Arial"/>
              </a:rPr>
              <a:t>d</a:t>
            </a:r>
            <a:r>
              <a:rPr b="0" lang="en-US" sz="2000" spc="-1" strike="noStrike">
                <a:latin typeface="Arial"/>
              </a:rPr>
              <a:t>i</a:t>
            </a:r>
            <a:r>
              <a:rPr b="0" lang="en-US" sz="2000" spc="-1" strike="noStrike">
                <a:latin typeface="Arial"/>
              </a:rPr>
              <a:t>t</a:t>
            </a:r>
            <a:r>
              <a:rPr b="0" lang="en-US" sz="2000" spc="-1" strike="noStrike">
                <a:latin typeface="Arial"/>
              </a:rPr>
              <a:t>i</a:t>
            </a:r>
            <a:r>
              <a:rPr b="0" lang="en-US" sz="2000" spc="-1" strike="noStrike">
                <a:latin typeface="Arial"/>
              </a:rPr>
              <a:t>o</a:t>
            </a:r>
            <a:r>
              <a:rPr b="0" lang="en-US" sz="2000" spc="-1" strike="noStrike">
                <a:latin typeface="Arial"/>
              </a:rPr>
              <a:t>n</a:t>
            </a:r>
            <a:endParaRPr b="0" lang="en-GB" sz="2000" spc="-1" strike="noStrike">
              <a:latin typeface="Arial"/>
            </a:endParaRPr>
          </a:p>
        </p:txBody>
      </p:sp>
      <p:sp>
        <p:nvSpPr>
          <p:cNvPr id="1092" name="PlaceHolder 3"/>
          <p:cNvSpPr>
            <a:spLocks noGrp="1"/>
          </p:cNvSpPr>
          <p:nvPr>
            <p:ph type="sldNum" idx="5"/>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26FCADCC-972E-4A12-9050-4AE027D454A9}"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sldImg"/>
          </p:nvPr>
        </p:nvSpPr>
        <p:spPr>
          <a:xfrm>
            <a:off x="685800" y="1143000"/>
            <a:ext cx="5480640" cy="3080520"/>
          </a:xfrm>
          <a:prstGeom prst="rect">
            <a:avLst/>
          </a:prstGeom>
          <a:ln w="0">
            <a:noFill/>
          </a:ln>
        </p:spPr>
      </p:sp>
      <p:sp>
        <p:nvSpPr>
          <p:cNvPr id="1094"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a:t>
            </a:r>
            <a:r>
              <a:rPr b="0" lang="en-US" sz="2000" spc="-1" strike="noStrike">
                <a:latin typeface="Arial"/>
              </a:rPr>
              <a:t>selection </a:t>
            </a:r>
            <a:r>
              <a:rPr b="0" lang="en-US" sz="2000" spc="-1" strike="noStrike">
                <a:latin typeface="Arial"/>
              </a:rPr>
              <a:t>should display </a:t>
            </a:r>
            <a:r>
              <a:rPr b="0" lang="en-US" sz="2000" spc="-1" strike="noStrike">
                <a:latin typeface="Arial"/>
              </a:rPr>
              <a:t>an association </a:t>
            </a:r>
            <a:r>
              <a:rPr b="0" lang="en-US" sz="2000" spc="-1" strike="noStrike">
                <a:latin typeface="Arial"/>
              </a:rPr>
              <a:t>with the </a:t>
            </a:r>
            <a:r>
              <a:rPr b="0" lang="en-US" sz="2000" spc="-1" strike="noStrike">
                <a:latin typeface="Arial"/>
              </a:rPr>
              <a:t>selective </a:t>
            </a:r>
            <a:r>
              <a:rPr b="0" lang="en-US" sz="2000" spc="-1" strike="noStrike">
                <a:latin typeface="Arial"/>
              </a:rPr>
              <a:t>pressure, such </a:t>
            </a:r>
            <a:r>
              <a:rPr b="0" lang="en-US" sz="2000" spc="-1" strike="noStrike">
                <a:latin typeface="Arial"/>
              </a:rPr>
              <a:t>as alleles </a:t>
            </a:r>
            <a:r>
              <a:rPr b="0" lang="en-US" sz="2000" spc="-1" strike="noStrike">
                <a:latin typeface="Arial"/>
              </a:rPr>
              <a:t>providing an </a:t>
            </a:r>
            <a:r>
              <a:rPr b="0" lang="en-US" sz="2000" spc="-1" strike="noStrike">
                <a:latin typeface="Arial"/>
              </a:rPr>
              <a:t>advantage in a </a:t>
            </a:r>
            <a:r>
              <a:rPr b="0" lang="en-US" sz="2000" spc="-1" strike="noStrike">
                <a:latin typeface="Arial"/>
              </a:rPr>
              <a:t>given condition </a:t>
            </a:r>
            <a:r>
              <a:rPr b="0" lang="en-US" sz="2000" spc="-1" strike="noStrike">
                <a:latin typeface="Arial"/>
              </a:rPr>
              <a:t>are more </a:t>
            </a:r>
            <a:r>
              <a:rPr b="0" lang="en-US" sz="2000" spc="-1" strike="noStrike">
                <a:latin typeface="Arial"/>
              </a:rPr>
              <a:t>frequent. Loci </a:t>
            </a:r>
            <a:r>
              <a:rPr b="0" lang="en-US" sz="2000" spc="-1" strike="noStrike">
                <a:latin typeface="Arial"/>
              </a:rPr>
              <a:t>that are not </a:t>
            </a:r>
            <a:r>
              <a:rPr b="0" lang="en-US" sz="2000" spc="-1" strike="noStrike">
                <a:latin typeface="Arial"/>
              </a:rPr>
              <a:t>giving any </a:t>
            </a:r>
            <a:r>
              <a:rPr b="0" lang="en-US" sz="2000" spc="-1" strike="noStrike">
                <a:latin typeface="Arial"/>
              </a:rPr>
              <a:t>advantage do </a:t>
            </a:r>
            <a:r>
              <a:rPr b="0" lang="en-US" sz="2000" spc="-1" strike="noStrike">
                <a:latin typeface="Arial"/>
              </a:rPr>
              <a:t>not show any </a:t>
            </a:r>
            <a:r>
              <a:rPr b="0" lang="en-US" sz="2000" spc="-1" strike="noStrike">
                <a:latin typeface="Arial"/>
              </a:rPr>
              <a:t>particular </a:t>
            </a:r>
            <a:r>
              <a:rPr b="0" lang="en-US" sz="2000" spc="-1" strike="noStrike">
                <a:latin typeface="Arial"/>
              </a:rPr>
              <a:t>signal.</a:t>
            </a:r>
            <a:br>
              <a:rPr sz="2000"/>
            </a:br>
            <a:r>
              <a:rPr b="0" lang="en-US" sz="2000" spc="-1" strike="noStrike">
                <a:latin typeface="Arial"/>
              </a:rPr>
              <a:t>You can </a:t>
            </a:r>
            <a:r>
              <a:rPr b="0" lang="en-US" sz="2000" spc="-1" strike="noStrike">
                <a:latin typeface="Arial"/>
              </a:rPr>
              <a:t>perform a scan </a:t>
            </a:r>
            <a:r>
              <a:rPr b="0" lang="en-US" sz="2000" spc="-1" strike="noStrike">
                <a:latin typeface="Arial"/>
              </a:rPr>
              <a:t>on many </a:t>
            </a:r>
            <a:r>
              <a:rPr b="0" lang="en-US" sz="2000" spc="-1" strike="noStrike">
                <a:latin typeface="Arial"/>
              </a:rPr>
              <a:t>individuals and </a:t>
            </a:r>
            <a:r>
              <a:rPr b="0" lang="en-US" sz="2000" spc="-1" strike="noStrike">
                <a:latin typeface="Arial"/>
              </a:rPr>
              <a:t>populations, </a:t>
            </a:r>
            <a:r>
              <a:rPr b="0" lang="en-US" sz="2000" spc="-1" strike="noStrike">
                <a:latin typeface="Arial"/>
              </a:rPr>
              <a:t>identify these </a:t>
            </a:r>
            <a:r>
              <a:rPr b="0" lang="en-US" sz="2000" spc="-1" strike="noStrike">
                <a:latin typeface="Arial"/>
              </a:rPr>
              <a:t>loci with allele </a:t>
            </a:r>
            <a:r>
              <a:rPr b="0" lang="en-US" sz="2000" spc="-1" strike="noStrike">
                <a:latin typeface="Arial"/>
              </a:rPr>
              <a:t>frequencies </a:t>
            </a:r>
            <a:r>
              <a:rPr b="0" lang="en-US" sz="2000" spc="-1" strike="noStrike">
                <a:latin typeface="Arial"/>
              </a:rPr>
              <a:t>which are the </a:t>
            </a:r>
            <a:r>
              <a:rPr b="0" lang="en-US" sz="2000" spc="-1" strike="noStrike">
                <a:latin typeface="Arial"/>
              </a:rPr>
              <a:t>most </a:t>
            </a:r>
            <a:r>
              <a:rPr b="0" lang="en-US" sz="2000" spc="-1" strike="noStrike">
                <a:latin typeface="Arial"/>
              </a:rPr>
              <a:t>associated to </a:t>
            </a:r>
            <a:r>
              <a:rPr b="0" lang="en-US" sz="2000" spc="-1" strike="noStrike">
                <a:latin typeface="Arial"/>
              </a:rPr>
              <a:t>environmental </a:t>
            </a:r>
            <a:r>
              <a:rPr b="0" lang="en-US" sz="2000" spc="-1" strike="noStrike">
                <a:latin typeface="Arial"/>
              </a:rPr>
              <a:t>conditions, </a:t>
            </a:r>
            <a:r>
              <a:rPr b="0" lang="en-US" sz="2000" spc="-1" strike="noStrike">
                <a:latin typeface="Arial"/>
              </a:rPr>
              <a:t>then come </a:t>
            </a:r>
            <a:r>
              <a:rPr b="0" lang="en-US" sz="2000" spc="-1" strike="noStrike">
                <a:latin typeface="Arial"/>
              </a:rPr>
              <a:t>back at you </a:t>
            </a:r>
            <a:r>
              <a:rPr b="0" lang="en-US" sz="2000" spc="-1" strike="noStrike">
                <a:latin typeface="Arial"/>
              </a:rPr>
              <a:t>individuals and </a:t>
            </a:r>
            <a:r>
              <a:rPr b="0" lang="en-US" sz="2000" spc="-1" strike="noStrike">
                <a:latin typeface="Arial"/>
              </a:rPr>
              <a:t>populations </a:t>
            </a:r>
            <a:r>
              <a:rPr b="0" lang="en-US" sz="2000" spc="-1" strike="noStrike">
                <a:latin typeface="Arial"/>
              </a:rPr>
              <a:t>and predict </a:t>
            </a:r>
            <a:r>
              <a:rPr b="0" lang="en-US" sz="2000" spc="-1" strike="noStrike">
                <a:latin typeface="Arial"/>
              </a:rPr>
              <a:t>how adapted </a:t>
            </a:r>
            <a:r>
              <a:rPr b="0" lang="en-US" sz="2000" spc="-1" strike="noStrike">
                <a:latin typeface="Arial"/>
              </a:rPr>
              <a:t>they are to the </a:t>
            </a:r>
            <a:r>
              <a:rPr b="0" lang="en-US" sz="2000" spc="-1" strike="noStrike">
                <a:latin typeface="Arial"/>
              </a:rPr>
              <a:t>local </a:t>
            </a:r>
            <a:r>
              <a:rPr b="0" lang="en-US" sz="2000" spc="-1" strike="noStrike">
                <a:latin typeface="Arial"/>
              </a:rPr>
              <a:t>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a:t>
            </a:r>
            <a:r>
              <a:rPr b="0" lang="en-US" sz="2000" spc="-1" strike="noStrike">
                <a:latin typeface="Arial"/>
              </a:rPr>
              <a:t>identify </a:t>
            </a:r>
            <a:r>
              <a:rPr b="0" lang="en-US" sz="2000" spc="-1" strike="noStrike">
                <a:latin typeface="Arial"/>
              </a:rPr>
              <a:t>populations/ind</a:t>
            </a:r>
            <a:r>
              <a:rPr b="0" lang="en-US" sz="2000" spc="-1" strike="noStrike">
                <a:latin typeface="Arial"/>
              </a:rPr>
              <a:t>ividuals that </a:t>
            </a:r>
            <a:r>
              <a:rPr b="0" lang="en-US" sz="2000" spc="-1" strike="noStrike">
                <a:latin typeface="Arial"/>
              </a:rPr>
              <a:t>display high </a:t>
            </a:r>
            <a:r>
              <a:rPr b="0" lang="en-US" sz="2000" spc="-1" strike="noStrike">
                <a:latin typeface="Arial"/>
              </a:rPr>
              <a:t>frequencies at </a:t>
            </a:r>
            <a:r>
              <a:rPr b="0" lang="en-US" sz="2000" spc="-1" strike="noStrike">
                <a:latin typeface="Arial"/>
              </a:rPr>
              <a:t>these alleles </a:t>
            </a:r>
            <a:r>
              <a:rPr b="0" lang="en-US" sz="2000" spc="-1" strike="noStrike">
                <a:latin typeface="Arial"/>
              </a:rPr>
              <a:t>and assume </a:t>
            </a:r>
            <a:r>
              <a:rPr b="0" lang="en-US" sz="2000" spc="-1" strike="noStrike">
                <a:latin typeface="Arial"/>
              </a:rPr>
              <a:t>they are more </a:t>
            </a:r>
            <a:r>
              <a:rPr b="0" lang="en-US" sz="2000" spc="-1" strike="noStrike">
                <a:latin typeface="Arial"/>
              </a:rPr>
              <a:t>adapted to a </a:t>
            </a:r>
            <a:r>
              <a:rPr b="0" lang="en-US" sz="2000" spc="-1" strike="noStrike">
                <a:latin typeface="Arial"/>
              </a:rPr>
              <a:t>given condition</a:t>
            </a:r>
            <a:endParaRPr b="0" lang="en-GB" sz="2000" spc="-1" strike="noStrike">
              <a:latin typeface="Arial"/>
            </a:endParaRPr>
          </a:p>
        </p:txBody>
      </p:sp>
      <p:sp>
        <p:nvSpPr>
          <p:cNvPr id="1095" name="PlaceHolder 3"/>
          <p:cNvSpPr>
            <a:spLocks noGrp="1"/>
          </p:cNvSpPr>
          <p:nvPr>
            <p:ph type="sldNum" idx="6"/>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A8768425-65EE-4516-B91F-4FF2D099CC86}"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sldImg"/>
          </p:nvPr>
        </p:nvSpPr>
        <p:spPr>
          <a:xfrm>
            <a:off x="685800" y="1143000"/>
            <a:ext cx="5480640" cy="3080520"/>
          </a:xfrm>
          <a:prstGeom prst="rect">
            <a:avLst/>
          </a:prstGeom>
          <a:ln w="0">
            <a:noFill/>
          </a:ln>
        </p:spPr>
      </p:sp>
      <p:sp>
        <p:nvSpPr>
          <p:cNvPr id="1097" name="PlaceHolder 2"/>
          <p:cNvSpPr>
            <a:spLocks noGrp="1"/>
          </p:cNvSpPr>
          <p:nvPr>
            <p:ph type="body"/>
          </p:nvPr>
        </p:nvSpPr>
        <p:spPr>
          <a:xfrm>
            <a:off x="685800" y="4400640"/>
            <a:ext cx="5480640" cy="3594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Loci under selection should display an association with the selective pressure, such as alleles providing an advantage in a given condition are more frequent. Loci that are not giving any advantage do not show any particular signal.</a:t>
            </a:r>
            <a:br>
              <a:rPr sz="2000"/>
            </a:br>
            <a:r>
              <a:rPr b="0" lang="en-US" sz="2000" spc="-1" strike="noStrike">
                <a:latin typeface="Arial"/>
              </a:rPr>
              <a:t>You can perform a scan on many individuals and populations, identify these loci with allele frequencies which are the most associated to environmental conditions, then come back at you individuals and populations and predict how adapted they are to the local environment.</a:t>
            </a:r>
            <a:endParaRPr b="0" lang="en-GB" sz="2000" spc="-1" strike="noStrike">
              <a:latin typeface="Arial"/>
            </a:endParaRPr>
          </a:p>
          <a:p>
            <a:pPr marL="216000" indent="-216000">
              <a:lnSpc>
                <a:spcPct val="100000"/>
              </a:lnSpc>
              <a:buNone/>
              <a:tabLst>
                <a:tab algn="l" pos="0"/>
              </a:tabLst>
            </a:pPr>
            <a:r>
              <a:rPr b="0" lang="en-US" sz="2000" spc="-1" strike="noStrike">
                <a:latin typeface="Arial"/>
              </a:rPr>
              <a:t>You can then identify populations/individuals that display high frequencies at these alleles and assume they are more adapted to a given condition</a:t>
            </a:r>
            <a:endParaRPr b="0" lang="en-GB" sz="2000" spc="-1" strike="noStrike">
              <a:latin typeface="Arial"/>
            </a:endParaRPr>
          </a:p>
        </p:txBody>
      </p:sp>
      <p:sp>
        <p:nvSpPr>
          <p:cNvPr id="1098" name="PlaceHolder 3"/>
          <p:cNvSpPr>
            <a:spLocks noGrp="1"/>
          </p:cNvSpPr>
          <p:nvPr>
            <p:ph type="sldNum" idx="7"/>
          </p:nvPr>
        </p:nvSpPr>
        <p:spPr>
          <a:xfrm>
            <a:off x="3884760" y="8685360"/>
            <a:ext cx="2966040" cy="452880"/>
          </a:xfrm>
          <a:prstGeom prst="rect">
            <a:avLst/>
          </a:prstGeom>
          <a:noFill/>
          <a:ln w="0">
            <a:noFill/>
          </a:ln>
        </p:spPr>
        <p:txBody>
          <a:bodyPr lIns="0" rIns="0" tIns="0" bIns="0" anchor="b">
            <a:noAutofit/>
          </a:bodyPr>
          <a:lstStyle>
            <a:lvl1pPr algn="r">
              <a:lnSpc>
                <a:spcPct val="100000"/>
              </a:lnSpc>
              <a:buNone/>
              <a:tabLst>
                <a:tab algn="l" pos="0"/>
              </a:tabLst>
              <a:defRPr b="0" lang="en-GB" sz="1200" spc="-1" strike="noStrike">
                <a:solidFill>
                  <a:srgbClr val="000000"/>
                </a:solidFill>
                <a:latin typeface="Calibri"/>
                <a:ea typeface="+mn-ea"/>
              </a:defRPr>
            </a:lvl1pPr>
          </a:lstStyle>
          <a:p>
            <a:pPr algn="r">
              <a:lnSpc>
                <a:spcPct val="100000"/>
              </a:lnSpc>
              <a:buNone/>
              <a:tabLst>
                <a:tab algn="l" pos="0"/>
              </a:tabLst>
            </a:pPr>
            <a:fld id="{2E7064DC-E85D-49DF-9B1C-A7260D3FDB33}" type="slidenum">
              <a:rPr b="0" lang="en-GB" sz="1200" spc="-1" strike="noStrike">
                <a:solidFill>
                  <a:srgbClr val="000000"/>
                </a:solidFill>
                <a:latin typeface="Calibri"/>
                <a:ea typeface="+mn-ea"/>
              </a:rPr>
              <a:t>61</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4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6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7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7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8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9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0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0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1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1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3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3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3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4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4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5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5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5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6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6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4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7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7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7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7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8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48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9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9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1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1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1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2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2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3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3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3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4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4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5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5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5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5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5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6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6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7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7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4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4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4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5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8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0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5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5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6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6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6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8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8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9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9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2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GB" sz="3200" spc="-1" strike="noStrike">
              <a:latin typeface="Arial"/>
            </a:endParaRPr>
          </a:p>
        </p:txBody>
      </p:sp>
      <p:sp>
        <p:nvSpPr>
          <p:cNvPr id="3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0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2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
        <p:nvSpPr>
          <p:cNvPr id="32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3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GB" sz="4400" spc="-1" strike="noStrike">
              <a:latin typeface="Arial"/>
            </a:endParaRPr>
          </a:p>
        </p:txBody>
      </p:sp>
      <p:sp>
        <p:nvSpPr>
          <p:cNvPr id="33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hthoek 16"/>
          <p:cNvSpPr/>
          <p:nvPr/>
        </p:nvSpPr>
        <p:spPr>
          <a:xfrm>
            <a:off x="7913160" y="556560"/>
            <a:ext cx="4270320" cy="4108320"/>
          </a:xfrm>
          <a:prstGeom prst="rect">
            <a:avLst/>
          </a:prstGeom>
          <a:solidFill>
            <a:srgbClr val="674ea7"/>
          </a:solidFill>
          <a:ln w="25560">
            <a:noFill/>
          </a:ln>
        </p:spPr>
        <p:style>
          <a:lnRef idx="0"/>
          <a:fillRef idx="0"/>
          <a:effectRef idx="0"/>
          <a:fontRef idx="minor"/>
        </p:style>
      </p:sp>
      <p:sp>
        <p:nvSpPr>
          <p:cNvPr id="1" name="Rechthoek 17"/>
          <p:cNvSpPr/>
          <p:nvPr/>
        </p:nvSpPr>
        <p:spPr>
          <a:xfrm>
            <a:off x="0" y="3415320"/>
            <a:ext cx="11878920" cy="3434400"/>
          </a:xfrm>
          <a:prstGeom prst="rect">
            <a:avLst/>
          </a:prstGeom>
          <a:solidFill>
            <a:srgbClr val="20124d"/>
          </a:solidFill>
          <a:ln w="25560">
            <a:noFill/>
          </a:ln>
        </p:spPr>
        <p:style>
          <a:lnRef idx="0"/>
          <a:fillRef idx="0"/>
          <a:effectRef idx="0"/>
          <a:fontRef idx="minor"/>
        </p:style>
      </p:sp>
      <p:sp>
        <p:nvSpPr>
          <p:cNvPr id="2"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99503632-B7AE-4879-BEF4-F1BD3AE8E6F6}"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9"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370"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371"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A665DFE1-FA8E-4C08-8CDB-DA51DE2F773A}"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37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0"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411"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412"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A617651C-F792-4230-B9AD-90A5B3073378}"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4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a:t>
            </a:r>
            <a:r>
              <a:rPr b="0" lang="en-GB" sz="4400" spc="-1" strike="noStrike">
                <a:latin typeface="Arial"/>
              </a:rPr>
              <a:t>l</a:t>
            </a:r>
            <a:r>
              <a:rPr b="0" lang="en-GB" sz="4400" spc="-1" strike="noStrike">
                <a:latin typeface="Arial"/>
              </a:rPr>
              <a:t>i</a:t>
            </a:r>
            <a:r>
              <a:rPr b="0" lang="en-GB" sz="4400" spc="-1" strike="noStrike">
                <a:latin typeface="Arial"/>
              </a:rPr>
              <a:t>c</a:t>
            </a:r>
            <a:r>
              <a:rPr b="0" lang="en-GB" sz="4400" spc="-1" strike="noStrike">
                <a:latin typeface="Arial"/>
              </a:rPr>
              <a:t>k</a:t>
            </a:r>
            <a:r>
              <a:rPr b="0" lang="en-GB" sz="4400" spc="-1" strike="noStrike">
                <a:latin typeface="Arial"/>
              </a:rPr>
              <a:t> </a:t>
            </a:r>
            <a:r>
              <a:rPr b="0" lang="en-GB" sz="4400" spc="-1" strike="noStrike">
                <a:latin typeface="Arial"/>
              </a:rPr>
              <a:t>t</a:t>
            </a:r>
            <a:r>
              <a:rPr b="0" lang="en-GB" sz="4400" spc="-1" strike="noStrike">
                <a:latin typeface="Arial"/>
              </a:rPr>
              <a:t>o</a:t>
            </a:r>
            <a:r>
              <a:rPr b="0" lang="en-GB" sz="4400" spc="-1" strike="noStrike">
                <a:latin typeface="Arial"/>
              </a:rPr>
              <a:t> </a:t>
            </a:r>
            <a:r>
              <a:rPr b="0" lang="en-GB" sz="4400" spc="-1" strike="noStrike">
                <a:latin typeface="Arial"/>
              </a:rPr>
              <a:t>e</a:t>
            </a:r>
            <a:r>
              <a:rPr b="0" lang="en-GB" sz="4400" spc="-1" strike="noStrike">
                <a:latin typeface="Arial"/>
              </a:rPr>
              <a:t>d</a:t>
            </a:r>
            <a:r>
              <a:rPr b="0" lang="en-GB" sz="4400" spc="-1" strike="noStrike">
                <a:latin typeface="Arial"/>
              </a:rPr>
              <a:t>i</a:t>
            </a:r>
            <a:r>
              <a:rPr b="0" lang="en-GB" sz="4400" spc="-1" strike="noStrike">
                <a:latin typeface="Arial"/>
              </a:rPr>
              <a:t>t</a:t>
            </a:r>
            <a:r>
              <a:rPr b="0" lang="en-GB" sz="4400" spc="-1" strike="noStrike">
                <a:latin typeface="Arial"/>
              </a:rPr>
              <a:t> </a:t>
            </a:r>
            <a:r>
              <a:rPr b="0" lang="en-GB" sz="4400" spc="-1" strike="noStrike">
                <a:latin typeface="Arial"/>
              </a:rPr>
              <a:t>t</a:t>
            </a:r>
            <a:r>
              <a:rPr b="0" lang="en-GB" sz="4400" spc="-1" strike="noStrike">
                <a:latin typeface="Arial"/>
              </a:rPr>
              <a:t>h</a:t>
            </a:r>
            <a:r>
              <a:rPr b="0" lang="en-GB" sz="4400" spc="-1" strike="noStrike">
                <a:latin typeface="Arial"/>
              </a:rPr>
              <a:t>e</a:t>
            </a:r>
            <a:r>
              <a:rPr b="0" lang="en-GB" sz="4400" spc="-1" strike="noStrike">
                <a:latin typeface="Arial"/>
              </a:rPr>
              <a:t> </a:t>
            </a:r>
            <a:r>
              <a:rPr b="0" lang="en-GB" sz="4400" spc="-1" strike="noStrike">
                <a:latin typeface="Arial"/>
              </a:rPr>
              <a:t>t</a:t>
            </a:r>
            <a:r>
              <a:rPr b="0" lang="en-GB" sz="4400" spc="-1" strike="noStrike">
                <a:latin typeface="Arial"/>
              </a:rPr>
              <a:t>i</a:t>
            </a:r>
            <a:r>
              <a:rPr b="0" lang="en-GB" sz="4400" spc="-1" strike="noStrike">
                <a:latin typeface="Arial"/>
              </a:rPr>
              <a:t>t</a:t>
            </a:r>
            <a:r>
              <a:rPr b="0" lang="en-GB" sz="4400" spc="-1" strike="noStrike">
                <a:latin typeface="Arial"/>
              </a:rPr>
              <a:t>l</a:t>
            </a:r>
            <a:r>
              <a:rPr b="0" lang="en-GB" sz="4400" spc="-1" strike="noStrike">
                <a:latin typeface="Arial"/>
              </a:rPr>
              <a:t>e</a:t>
            </a:r>
            <a:r>
              <a:rPr b="0" lang="en-GB" sz="4400" spc="-1" strike="noStrike">
                <a:latin typeface="Arial"/>
              </a:rPr>
              <a:t> </a:t>
            </a:r>
            <a:r>
              <a:rPr b="0" lang="en-GB" sz="4400" spc="-1" strike="noStrike">
                <a:latin typeface="Arial"/>
              </a:rPr>
              <a:t>t</a:t>
            </a:r>
            <a:r>
              <a:rPr b="0" lang="en-GB" sz="4400" spc="-1" strike="noStrike">
                <a:latin typeface="Arial"/>
              </a:rPr>
              <a:t>e</a:t>
            </a:r>
            <a:r>
              <a:rPr b="0" lang="en-GB" sz="4400" spc="-1" strike="noStrike">
                <a:latin typeface="Arial"/>
              </a:rPr>
              <a:t>x</a:t>
            </a:r>
            <a:r>
              <a:rPr b="0" lang="en-GB" sz="4400" spc="-1" strike="noStrike">
                <a:latin typeface="Arial"/>
              </a:rPr>
              <a:t>t</a:t>
            </a:r>
            <a:r>
              <a:rPr b="0" lang="en-GB" sz="4400" spc="-1" strike="noStrike">
                <a:latin typeface="Arial"/>
              </a:rPr>
              <a:t> </a:t>
            </a:r>
            <a:r>
              <a:rPr b="0" lang="en-GB" sz="4400" spc="-1" strike="noStrike">
                <a:latin typeface="Arial"/>
              </a:rPr>
              <a:t>f</a:t>
            </a:r>
            <a:r>
              <a:rPr b="0" lang="en-GB" sz="4400" spc="-1" strike="noStrike">
                <a:latin typeface="Arial"/>
              </a:rPr>
              <a:t>o</a:t>
            </a:r>
            <a:r>
              <a:rPr b="0" lang="en-GB" sz="4400" spc="-1" strike="noStrike">
                <a:latin typeface="Arial"/>
              </a:rPr>
              <a:t>r</a:t>
            </a:r>
            <a:r>
              <a:rPr b="0" lang="en-GB" sz="4400" spc="-1" strike="noStrike">
                <a:latin typeface="Arial"/>
              </a:rPr>
              <a:t>m</a:t>
            </a:r>
            <a:r>
              <a:rPr b="0" lang="en-GB" sz="4400" spc="-1" strike="noStrike">
                <a:latin typeface="Arial"/>
              </a:rPr>
              <a:t>a</a:t>
            </a:r>
            <a:r>
              <a:rPr b="0" lang="en-GB" sz="4400" spc="-1" strike="noStrike">
                <a:latin typeface="Arial"/>
              </a:rPr>
              <a:t>t</a:t>
            </a:r>
            <a:endParaRPr b="0" lang="en-GB" sz="4400" spc="-1" strike="noStrike">
              <a:latin typeface="Arial"/>
            </a:endParaRPr>
          </a:p>
        </p:txBody>
      </p:sp>
      <p:sp>
        <p:nvSpPr>
          <p:cNvPr id="41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1"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6DCAC871-0841-4726-87CD-1B51A5576659}"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4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a:t>
            </a:r>
            <a:r>
              <a:rPr b="0" lang="en-GB" sz="4400" spc="-1" strike="noStrike">
                <a:latin typeface="Arial"/>
              </a:rPr>
              <a:t>edit the </a:t>
            </a:r>
            <a:r>
              <a:rPr b="0" lang="en-GB" sz="4400" spc="-1" strike="noStrike">
                <a:latin typeface="Arial"/>
              </a:rPr>
              <a:t>title text </a:t>
            </a:r>
            <a:r>
              <a:rPr b="0" lang="en-GB" sz="4400" spc="-1" strike="noStrike">
                <a:latin typeface="Arial"/>
              </a:rPr>
              <a:t>format</a:t>
            </a:r>
            <a:endParaRPr b="0" lang="en-GB" sz="4400" spc="-1" strike="noStrike">
              <a:latin typeface="Arial"/>
            </a:endParaRPr>
          </a:p>
        </p:txBody>
      </p:sp>
      <p:sp>
        <p:nvSpPr>
          <p:cNvPr id="45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0"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491"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492"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885F5E3D-6F0D-4F5E-9AEE-BDF87AE52C4D}"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4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a:t>
            </a:r>
            <a:r>
              <a:rPr b="0" lang="en-GB" sz="4400" spc="-1" strike="noStrike">
                <a:latin typeface="Arial"/>
              </a:rPr>
              <a:t>edit the </a:t>
            </a:r>
            <a:r>
              <a:rPr b="0" lang="en-GB" sz="4400" spc="-1" strike="noStrike">
                <a:latin typeface="Arial"/>
              </a:rPr>
              <a:t>title text </a:t>
            </a:r>
            <a:r>
              <a:rPr b="0" lang="en-GB" sz="4400" spc="-1" strike="noStrike">
                <a:latin typeface="Arial"/>
              </a:rPr>
              <a:t>format</a:t>
            </a:r>
            <a:endParaRPr b="0" lang="en-GB" sz="4400" spc="-1" strike="noStrike">
              <a:latin typeface="Arial"/>
            </a:endParaRPr>
          </a:p>
        </p:txBody>
      </p:sp>
      <p:sp>
        <p:nvSpPr>
          <p:cNvPr id="49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1"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532"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533"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AB347203-C135-48D4-8E53-49DE0F7BC090}"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5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53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Rechthoek 17"/>
          <p:cNvSpPr/>
          <p:nvPr/>
        </p:nvSpPr>
        <p:spPr>
          <a:xfrm>
            <a:off x="11747160" y="3415320"/>
            <a:ext cx="436320" cy="3434400"/>
          </a:xfrm>
          <a:prstGeom prst="rect">
            <a:avLst/>
          </a:prstGeom>
          <a:solidFill>
            <a:srgbClr val="45818e"/>
          </a:solidFill>
          <a:ln w="12600">
            <a:noFill/>
          </a:ln>
        </p:spPr>
        <p:style>
          <a:lnRef idx="0"/>
          <a:fillRef idx="0"/>
          <a:effectRef idx="0"/>
          <a:fontRef idx="minor"/>
        </p:style>
      </p:sp>
      <p:sp>
        <p:nvSpPr>
          <p:cNvPr id="42" name="Rechthoek 15"/>
          <p:cNvSpPr/>
          <p:nvPr/>
        </p:nvSpPr>
        <p:spPr>
          <a:xfrm>
            <a:off x="11747160" y="0"/>
            <a:ext cx="441000" cy="3417840"/>
          </a:xfrm>
          <a:prstGeom prst="rect">
            <a:avLst/>
          </a:prstGeom>
          <a:solidFill>
            <a:srgbClr val="674ea7"/>
          </a:solidFill>
          <a:ln w="25560">
            <a:noFill/>
          </a:ln>
        </p:spPr>
        <p:style>
          <a:lnRef idx="0"/>
          <a:fillRef idx="0"/>
          <a:effectRef idx="0"/>
          <a:fontRef idx="minor"/>
        </p:style>
      </p:sp>
      <p:sp>
        <p:nvSpPr>
          <p:cNvPr id="43" name=""/>
          <p:cNvSpPr/>
          <p:nvPr/>
        </p:nvSpPr>
        <p:spPr>
          <a:xfrm>
            <a:off x="5040000" y="-3132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59222CB7-5700-4251-8A1B-F923A2F528A1}"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a:t>
            </a:r>
            <a:r>
              <a:rPr b="0" lang="en-GB" sz="3200" spc="-1" strike="noStrike">
                <a:latin typeface="Arial"/>
              </a:rPr>
              <a:t>the outline text </a:t>
            </a:r>
            <a:r>
              <a:rPr b="0" lang="en-GB" sz="3200" spc="-1" strike="noStrike">
                <a:latin typeface="Arial"/>
              </a:rPr>
              <a:t>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a:t>
            </a:r>
            <a:r>
              <a:rPr b="0" lang="en-GB" sz="2800" spc="-1" strike="noStrike">
                <a:latin typeface="Arial"/>
              </a:rPr>
              <a:t>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a:t>
            </a:r>
            <a:r>
              <a:rPr b="0" lang="en-GB" sz="2400" spc="-1" strike="noStrike">
                <a:latin typeface="Arial"/>
              </a:rPr>
              <a:t>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a:t>
            </a:r>
            <a:r>
              <a:rPr b="0" lang="en-GB" sz="2000" spc="-1" strike="noStrike">
                <a:latin typeface="Arial"/>
              </a:rPr>
              <a:t>Outline </a:t>
            </a:r>
            <a:r>
              <a:rPr b="0" lang="en-GB" sz="2000" spc="-1" strike="noStrike">
                <a:latin typeface="Arial"/>
              </a:rPr>
              <a:t>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a:t>
            </a:r>
            <a:r>
              <a:rPr b="0" lang="en-GB" sz="2000" spc="-1" strike="noStrike">
                <a:latin typeface="Arial"/>
              </a:rPr>
              <a:t>Outline </a:t>
            </a:r>
            <a:r>
              <a:rPr b="0" lang="en-GB" sz="2000" spc="-1" strike="noStrike">
                <a:latin typeface="Arial"/>
              </a:rPr>
              <a:t>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a:t>
            </a:r>
            <a:r>
              <a:rPr b="0" lang="en-GB" sz="2000" spc="-1" strike="noStrike">
                <a:latin typeface="Arial"/>
              </a:rPr>
              <a:t>h </a:t>
            </a:r>
            <a:r>
              <a:rPr b="0" lang="en-GB" sz="2000" spc="-1" strike="noStrike">
                <a:latin typeface="Arial"/>
              </a:rPr>
              <a:t>Outl</a:t>
            </a:r>
            <a:r>
              <a:rPr b="0" lang="en-GB" sz="2000" spc="-1" strike="noStrike">
                <a:latin typeface="Arial"/>
              </a:rPr>
              <a:t>ine </a:t>
            </a:r>
            <a:r>
              <a:rPr b="0" lang="en-GB" sz="2000" spc="-1" strike="noStrike">
                <a:latin typeface="Arial"/>
              </a:rPr>
              <a:t>Lev</a:t>
            </a:r>
            <a:r>
              <a:rPr b="0" lang="en-GB" sz="2000" spc="-1" strike="noStrike">
                <a:latin typeface="Arial"/>
              </a:rPr>
              <a:t>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a:t>
            </a:r>
            <a:r>
              <a:rPr b="0" lang="en-GB" sz="2000" spc="-1" strike="noStrike">
                <a:latin typeface="Arial"/>
              </a:rPr>
              <a:t>e</a:t>
            </a:r>
            <a:r>
              <a:rPr b="0" lang="en-GB" sz="2000" spc="-1" strike="noStrike">
                <a:latin typeface="Arial"/>
              </a:rPr>
              <a:t>v</a:t>
            </a:r>
            <a:r>
              <a:rPr b="0" lang="en-GB" sz="2000" spc="-1" strike="noStrike">
                <a:latin typeface="Arial"/>
              </a:rPr>
              <a:t>e</a:t>
            </a:r>
            <a:r>
              <a:rPr b="0" lang="en-GB" sz="2000" spc="-1" strike="noStrike">
                <a:latin typeface="Arial"/>
              </a:rPr>
              <a:t>n</a:t>
            </a:r>
            <a:r>
              <a:rPr b="0" lang="en-GB" sz="2000" spc="-1" strike="noStrike">
                <a:latin typeface="Arial"/>
              </a:rPr>
              <a:t>t</a:t>
            </a:r>
            <a:r>
              <a:rPr b="0" lang="en-GB" sz="2000" spc="-1" strike="noStrike">
                <a:latin typeface="Arial"/>
              </a:rPr>
              <a:t>h</a:t>
            </a:r>
            <a:r>
              <a:rPr b="0" lang="en-GB" sz="2000" spc="-1" strike="noStrike">
                <a:latin typeface="Arial"/>
              </a:rPr>
              <a:t> </a:t>
            </a:r>
            <a:r>
              <a:rPr b="0" lang="en-GB" sz="2000" spc="-1" strike="noStrike">
                <a:latin typeface="Arial"/>
              </a:rPr>
              <a:t>O</a:t>
            </a:r>
            <a:r>
              <a:rPr b="0" lang="en-GB" sz="2000" spc="-1" strike="noStrike">
                <a:latin typeface="Arial"/>
              </a:rPr>
              <a:t>u</a:t>
            </a:r>
            <a:r>
              <a:rPr b="0" lang="en-GB" sz="2000" spc="-1" strike="noStrike">
                <a:latin typeface="Arial"/>
              </a:rPr>
              <a:t>t</a:t>
            </a:r>
            <a:r>
              <a:rPr b="0" lang="en-GB" sz="2000" spc="-1" strike="noStrike">
                <a:latin typeface="Arial"/>
              </a:rPr>
              <a:t>l</a:t>
            </a:r>
            <a:r>
              <a:rPr b="0" lang="en-GB" sz="2000" spc="-1" strike="noStrike">
                <a:latin typeface="Arial"/>
              </a:rPr>
              <a:t>i</a:t>
            </a:r>
            <a:r>
              <a:rPr b="0" lang="en-GB" sz="2000" spc="-1" strike="noStrike">
                <a:latin typeface="Arial"/>
              </a:rPr>
              <a:t>n</a:t>
            </a:r>
            <a:r>
              <a:rPr b="0" lang="en-GB" sz="2000" spc="-1" strike="noStrike">
                <a:latin typeface="Arial"/>
              </a:rPr>
              <a:t>e</a:t>
            </a:r>
            <a:r>
              <a:rPr b="0" lang="en-GB" sz="2000" spc="-1" strike="noStrike">
                <a:latin typeface="Arial"/>
              </a:rPr>
              <a:t> </a:t>
            </a:r>
            <a:r>
              <a:rPr b="0" lang="en-GB" sz="2000" spc="-1" strike="noStrike">
                <a:latin typeface="Arial"/>
              </a:rPr>
              <a:t>L</a:t>
            </a:r>
            <a:r>
              <a:rPr b="0" lang="en-GB" sz="2000" spc="-1" strike="noStrike">
                <a:latin typeface="Arial"/>
              </a:rPr>
              <a:t>e</a:t>
            </a:r>
            <a:r>
              <a:rPr b="0" lang="en-GB" sz="2000" spc="-1" strike="noStrike">
                <a:latin typeface="Arial"/>
              </a:rPr>
              <a:t>v</a:t>
            </a:r>
            <a:r>
              <a:rPr b="0" lang="en-GB" sz="2000" spc="-1" strike="noStrike">
                <a:latin typeface="Arial"/>
              </a:rPr>
              <a:t>e</a:t>
            </a:r>
            <a:r>
              <a:rPr b="0" lang="en-GB" sz="2000" spc="-1" strike="noStrike">
                <a:latin typeface="Arial"/>
              </a:rPr>
              <a:t>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83"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84"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46049144-91BF-44F5-A288-1043EBB4EE6C}"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8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124"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125"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7EADF060-B2C9-4EFE-9847-9CDF2401B316}"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12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165"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166"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5162BF63-1CD5-4E09-80CE-1E2FED51A3D3}"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16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5"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206"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207"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1054FC27-0E7E-4100-B617-85897ECEE0A7}"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a:t>
            </a:r>
            <a:r>
              <a:rPr b="0" lang="en-GB" sz="4400" spc="-1" strike="noStrike">
                <a:latin typeface="Arial"/>
              </a:rPr>
              <a:t>edit the </a:t>
            </a:r>
            <a:r>
              <a:rPr b="0" lang="en-GB" sz="4400" spc="-1" strike="noStrike">
                <a:latin typeface="Arial"/>
              </a:rPr>
              <a:t>title text </a:t>
            </a:r>
            <a:r>
              <a:rPr b="0" lang="en-GB" sz="4400" spc="-1" strike="noStrike">
                <a:latin typeface="Arial"/>
              </a:rPr>
              <a:t>format</a:t>
            </a:r>
            <a:endParaRPr b="0" lang="en-GB" sz="4400" spc="-1" strike="noStrike">
              <a:latin typeface="Arial"/>
            </a:endParaRPr>
          </a:p>
        </p:txBody>
      </p:sp>
      <p:sp>
        <p:nvSpPr>
          <p:cNvPr id="20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247"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248"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4D888BB9-2CAA-4DF3-AA2E-997AB773163F}"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edit the title text format</a:t>
            </a:r>
            <a:endParaRPr b="0" lang="en-GB" sz="4400" spc="-1" strike="noStrike">
              <a:latin typeface="Arial"/>
            </a:endParaRPr>
          </a:p>
        </p:txBody>
      </p:sp>
      <p:sp>
        <p:nvSpPr>
          <p:cNvPr id="25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288"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289" name=""/>
          <p:cNvSpPr/>
          <p:nvPr/>
        </p:nvSpPr>
        <p:spPr>
          <a:xfrm>
            <a:off x="4935600" y="-30960"/>
            <a:ext cx="136332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D424A979-CEE3-4892-87BE-A49BAC09CC50}"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Click to </a:t>
            </a:r>
            <a:r>
              <a:rPr b="0" lang="en-GB" sz="4400" spc="-1" strike="noStrike">
                <a:latin typeface="Arial"/>
              </a:rPr>
              <a:t>edit the </a:t>
            </a:r>
            <a:r>
              <a:rPr b="0" lang="en-GB" sz="4400" spc="-1" strike="noStrike">
                <a:latin typeface="Arial"/>
              </a:rPr>
              <a:t>title text </a:t>
            </a:r>
            <a:r>
              <a:rPr b="0" lang="en-GB" sz="4400" spc="-1" strike="noStrike">
                <a:latin typeface="Arial"/>
              </a:rPr>
              <a:t>format</a:t>
            </a:r>
            <a:endParaRPr b="0" lang="en-GB" sz="4400" spc="-1" strike="noStrike">
              <a:latin typeface="Arial"/>
            </a:endParaRPr>
          </a:p>
        </p:txBody>
      </p:sp>
      <p:sp>
        <p:nvSpPr>
          <p:cNvPr id="29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8" name="Rechthoek 17"/>
          <p:cNvSpPr/>
          <p:nvPr/>
        </p:nvSpPr>
        <p:spPr>
          <a:xfrm>
            <a:off x="11747520" y="3415320"/>
            <a:ext cx="438840" cy="3436920"/>
          </a:xfrm>
          <a:prstGeom prst="rect">
            <a:avLst/>
          </a:prstGeom>
          <a:solidFill>
            <a:srgbClr val="45818e"/>
          </a:solidFill>
          <a:ln w="12600">
            <a:noFill/>
          </a:ln>
        </p:spPr>
        <p:style>
          <a:lnRef idx="0"/>
          <a:fillRef idx="0"/>
          <a:effectRef idx="0"/>
          <a:fontRef idx="minor"/>
        </p:style>
      </p:sp>
      <p:sp>
        <p:nvSpPr>
          <p:cNvPr id="329" name="Rechthoek 15"/>
          <p:cNvSpPr/>
          <p:nvPr/>
        </p:nvSpPr>
        <p:spPr>
          <a:xfrm>
            <a:off x="11747520" y="0"/>
            <a:ext cx="443520" cy="3420360"/>
          </a:xfrm>
          <a:prstGeom prst="rect">
            <a:avLst/>
          </a:prstGeom>
          <a:solidFill>
            <a:srgbClr val="674ea7"/>
          </a:solidFill>
          <a:ln w="25560">
            <a:noFill/>
          </a:ln>
        </p:spPr>
        <p:style>
          <a:lnRef idx="0"/>
          <a:fillRef idx="0"/>
          <a:effectRef idx="0"/>
          <a:fontRef idx="minor"/>
        </p:style>
      </p:sp>
      <p:sp>
        <p:nvSpPr>
          <p:cNvPr id="330" name=""/>
          <p:cNvSpPr/>
          <p:nvPr/>
        </p:nvSpPr>
        <p:spPr>
          <a:xfrm>
            <a:off x="5040000" y="-30960"/>
            <a:ext cx="3831480" cy="335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9E298EE9-7388-48A4-A4DE-67F736A9981A}" type="slidenum">
              <a:rPr b="0" lang="en-GB" sz="1400" spc="-1" strike="noStrike">
                <a:solidFill>
                  <a:srgbClr val="000000"/>
                </a:solidFill>
                <a:latin typeface="Times New Roman"/>
                <a:ea typeface="DejaVu Sans"/>
              </a:rPr>
              <a:t>&lt;number&gt;</a:t>
            </a:fld>
            <a:endParaRPr b="0" lang="en-GB" sz="1400" spc="-1" strike="noStrike">
              <a:latin typeface="Arial"/>
            </a:endParaRPr>
          </a:p>
        </p:txBody>
      </p:sp>
      <p:sp>
        <p:nvSpPr>
          <p:cNvPr id="3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GB" sz="4400" spc="-1" strike="noStrike">
                <a:latin typeface="Arial"/>
              </a:rPr>
              <a:t>C</a:t>
            </a:r>
            <a:r>
              <a:rPr b="0" lang="en-GB" sz="4400" spc="-1" strike="noStrike">
                <a:latin typeface="Arial"/>
              </a:rPr>
              <a:t>l</a:t>
            </a:r>
            <a:r>
              <a:rPr b="0" lang="en-GB" sz="4400" spc="-1" strike="noStrike">
                <a:latin typeface="Arial"/>
              </a:rPr>
              <a:t>i</a:t>
            </a:r>
            <a:r>
              <a:rPr b="0" lang="en-GB" sz="4400" spc="-1" strike="noStrike">
                <a:latin typeface="Arial"/>
              </a:rPr>
              <a:t>c</a:t>
            </a:r>
            <a:r>
              <a:rPr b="0" lang="en-GB" sz="4400" spc="-1" strike="noStrike">
                <a:latin typeface="Arial"/>
              </a:rPr>
              <a:t>k</a:t>
            </a:r>
            <a:r>
              <a:rPr b="0" lang="en-GB" sz="4400" spc="-1" strike="noStrike">
                <a:latin typeface="Arial"/>
              </a:rPr>
              <a:t> </a:t>
            </a:r>
            <a:r>
              <a:rPr b="0" lang="en-GB" sz="4400" spc="-1" strike="noStrike">
                <a:latin typeface="Arial"/>
              </a:rPr>
              <a:t>t</a:t>
            </a:r>
            <a:r>
              <a:rPr b="0" lang="en-GB" sz="4400" spc="-1" strike="noStrike">
                <a:latin typeface="Arial"/>
              </a:rPr>
              <a:t>o</a:t>
            </a:r>
            <a:r>
              <a:rPr b="0" lang="en-GB" sz="4400" spc="-1" strike="noStrike">
                <a:latin typeface="Arial"/>
              </a:rPr>
              <a:t> </a:t>
            </a:r>
            <a:r>
              <a:rPr b="0" lang="en-GB" sz="4400" spc="-1" strike="noStrike">
                <a:latin typeface="Arial"/>
              </a:rPr>
              <a:t>e</a:t>
            </a:r>
            <a:r>
              <a:rPr b="0" lang="en-GB" sz="4400" spc="-1" strike="noStrike">
                <a:latin typeface="Arial"/>
              </a:rPr>
              <a:t>d</a:t>
            </a:r>
            <a:r>
              <a:rPr b="0" lang="en-GB" sz="4400" spc="-1" strike="noStrike">
                <a:latin typeface="Arial"/>
              </a:rPr>
              <a:t>i</a:t>
            </a:r>
            <a:r>
              <a:rPr b="0" lang="en-GB" sz="4400" spc="-1" strike="noStrike">
                <a:latin typeface="Arial"/>
              </a:rPr>
              <a:t>t</a:t>
            </a:r>
            <a:r>
              <a:rPr b="0" lang="en-GB" sz="4400" spc="-1" strike="noStrike">
                <a:latin typeface="Arial"/>
              </a:rPr>
              <a:t> </a:t>
            </a:r>
            <a:r>
              <a:rPr b="0" lang="en-GB" sz="4400" spc="-1" strike="noStrike">
                <a:latin typeface="Arial"/>
              </a:rPr>
              <a:t>t</a:t>
            </a:r>
            <a:r>
              <a:rPr b="0" lang="en-GB" sz="4400" spc="-1" strike="noStrike">
                <a:latin typeface="Arial"/>
              </a:rPr>
              <a:t>h</a:t>
            </a:r>
            <a:r>
              <a:rPr b="0" lang="en-GB" sz="4400" spc="-1" strike="noStrike">
                <a:latin typeface="Arial"/>
              </a:rPr>
              <a:t>e</a:t>
            </a:r>
            <a:r>
              <a:rPr b="0" lang="en-GB" sz="4400" spc="-1" strike="noStrike">
                <a:latin typeface="Arial"/>
              </a:rPr>
              <a:t> </a:t>
            </a:r>
            <a:r>
              <a:rPr b="0" lang="en-GB" sz="4400" spc="-1" strike="noStrike">
                <a:latin typeface="Arial"/>
              </a:rPr>
              <a:t>t</a:t>
            </a:r>
            <a:r>
              <a:rPr b="0" lang="en-GB" sz="4400" spc="-1" strike="noStrike">
                <a:latin typeface="Arial"/>
              </a:rPr>
              <a:t>i</a:t>
            </a:r>
            <a:r>
              <a:rPr b="0" lang="en-GB" sz="4400" spc="-1" strike="noStrike">
                <a:latin typeface="Arial"/>
              </a:rPr>
              <a:t>t</a:t>
            </a:r>
            <a:r>
              <a:rPr b="0" lang="en-GB" sz="4400" spc="-1" strike="noStrike">
                <a:latin typeface="Arial"/>
              </a:rPr>
              <a:t>l</a:t>
            </a:r>
            <a:r>
              <a:rPr b="0" lang="en-GB" sz="4400" spc="-1" strike="noStrike">
                <a:latin typeface="Arial"/>
              </a:rPr>
              <a:t>e</a:t>
            </a:r>
            <a:r>
              <a:rPr b="0" lang="en-GB" sz="4400" spc="-1" strike="noStrike">
                <a:latin typeface="Arial"/>
              </a:rPr>
              <a:t> </a:t>
            </a:r>
            <a:r>
              <a:rPr b="0" lang="en-GB" sz="4400" spc="-1" strike="noStrike">
                <a:latin typeface="Arial"/>
              </a:rPr>
              <a:t>t</a:t>
            </a:r>
            <a:r>
              <a:rPr b="0" lang="en-GB" sz="4400" spc="-1" strike="noStrike">
                <a:latin typeface="Arial"/>
              </a:rPr>
              <a:t>e</a:t>
            </a:r>
            <a:r>
              <a:rPr b="0" lang="en-GB" sz="4400" spc="-1" strike="noStrike">
                <a:latin typeface="Arial"/>
              </a:rPr>
              <a:t>x</a:t>
            </a:r>
            <a:r>
              <a:rPr b="0" lang="en-GB" sz="4400" spc="-1" strike="noStrike">
                <a:latin typeface="Arial"/>
              </a:rPr>
              <a:t>t</a:t>
            </a:r>
            <a:r>
              <a:rPr b="0" lang="en-GB" sz="4400" spc="-1" strike="noStrike">
                <a:latin typeface="Arial"/>
              </a:rPr>
              <a:t> </a:t>
            </a:r>
            <a:r>
              <a:rPr b="0" lang="en-GB" sz="4400" spc="-1" strike="noStrike">
                <a:latin typeface="Arial"/>
              </a:rPr>
              <a:t>f</a:t>
            </a:r>
            <a:r>
              <a:rPr b="0" lang="en-GB" sz="4400" spc="-1" strike="noStrike">
                <a:latin typeface="Arial"/>
              </a:rPr>
              <a:t>o</a:t>
            </a:r>
            <a:r>
              <a:rPr b="0" lang="en-GB" sz="4400" spc="-1" strike="noStrike">
                <a:latin typeface="Arial"/>
              </a:rPr>
              <a:t>r</a:t>
            </a:r>
            <a:r>
              <a:rPr b="0" lang="en-GB" sz="4400" spc="-1" strike="noStrike">
                <a:latin typeface="Arial"/>
              </a:rPr>
              <a:t>m</a:t>
            </a:r>
            <a:r>
              <a:rPr b="0" lang="en-GB" sz="4400" spc="-1" strike="noStrike">
                <a:latin typeface="Arial"/>
              </a:rPr>
              <a:t>a</a:t>
            </a:r>
            <a:r>
              <a:rPr b="0" lang="en-GB" sz="4400" spc="-1" strike="noStrike">
                <a:latin typeface="Arial"/>
              </a:rPr>
              <a:t>t</a:t>
            </a:r>
            <a:endParaRPr b="0" lang="en-GB" sz="4400" spc="-1" strike="noStrike">
              <a:latin typeface="Arial"/>
            </a:endParaRPr>
          </a:p>
        </p:txBody>
      </p:sp>
      <p:sp>
        <p:nvSpPr>
          <p:cNvPr id="33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6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7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7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7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85.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97.xml"/>
</Relationships>
</file>

<file path=ppt/slides/_rels/slide2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0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doi.org/10.1111/mec.15989"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png"/><Relationship Id="rId3" Type="http://schemas.openxmlformats.org/officeDocument/2006/relationships/slideLayout" Target="../slideLayouts/slideLayout121.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85.xml"/>
</Relationships>
</file>

<file path=ppt/slides/_rels/slide3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85.xml"/>
</Relationships>
</file>

<file path=ppt/slides/_rels/slide3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3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85.xml"/>
</Relationships>
</file>

<file path=ppt/slides/_rels/slide41.xml.rels><?xml version="1.0" encoding="UTF-8"?>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wmf"/><Relationship Id="rId3" Type="http://schemas.openxmlformats.org/officeDocument/2006/relationships/image" Target="../media/image67.wmf"/><Relationship Id="rId4"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hyperlink" Target="https://github.com/CshlSiepelLab/arg-selection" TargetMode="External"/><Relationship Id="rId4" Type="http://schemas.openxmlformats.org/officeDocument/2006/relationships/slideLayout" Target="../slideLayouts/slideLayout85.xml"/>
</Relationships>
</file>

<file path=ppt/slides/_rels/slide4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49.xml"/>
</Relationships>
</file>

<file path=ppt/slides/_rels/slide47.xml.rels><?xml version="1.0" encoding="UTF-8"?>
<Relationships xmlns="http://schemas.openxmlformats.org/package/2006/relationships"><Relationship Id="rId1" Type="http://schemas.openxmlformats.org/officeDocument/2006/relationships/image" Target="../media/image78.wmf"/><Relationship Id="rId2" Type="http://schemas.openxmlformats.org/officeDocument/2006/relationships/slideLayout" Target="../slideLayouts/slideLayout85.xml"/>
</Relationships>
</file>

<file path=ppt/slides/_rels/slide4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97.xml"/>
</Relationships>
</file>

<file path=ppt/slides/_rels/slide4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7.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97.xml"/>
</Relationships>
</file>

<file path=ppt/slides/_rels/slide51.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slideLayout" Target="../slideLayouts/slideLayout97.xml"/>
</Relationships>
</file>

<file path=ppt/slides/_rels/slide52.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97.xml"/>
</Relationships>
</file>

<file path=ppt/slides/_rels/slide5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85.xml"/>
</Relationships>
</file>

<file path=ppt/slides/_rels/slide54.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145.xml"/>
</Relationships>
</file>

<file path=ppt/slides/_rels/slide5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14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7.xml.rels><?xml version="1.0" encoding="UTF-8"?>
<Relationships xmlns="http://schemas.openxmlformats.org/package/2006/relationships"><Relationship Id="rId1" Type="http://schemas.openxmlformats.org/officeDocument/2006/relationships/hyperlink" Target="https://doi.org/10.1093/molbev/msz008" TargetMode="External"/><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49.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513360" y="4119120"/>
            <a:ext cx="6836040" cy="1032120"/>
          </a:xfrm>
          <a:prstGeom prst="rect">
            <a:avLst/>
          </a:prstGeom>
          <a:noFill/>
          <a:ln w="0">
            <a:noFill/>
          </a:ln>
        </p:spPr>
        <p:txBody>
          <a:bodyPr lIns="90000" rIns="90000" tIns="45000" bIns="45000" anchor="t">
            <a:noAutofit/>
          </a:bodyPr>
          <a:p>
            <a:pPr>
              <a:lnSpc>
                <a:spcPts val="4501"/>
              </a:lnSpc>
              <a:buNone/>
            </a:pPr>
            <a:r>
              <a:rPr b="0" lang="en-GB" sz="4400" spc="7" strike="noStrike">
                <a:solidFill>
                  <a:srgbClr val="ffffff"/>
                </a:solidFill>
                <a:latin typeface="Calibri bold"/>
                <a:ea typeface="Aero Bold"/>
              </a:rPr>
              <a:t>Genome scans</a:t>
            </a:r>
            <a:endParaRPr b="0" lang="en-GB" sz="4400" spc="-1" strike="noStrike">
              <a:latin typeface="Arial"/>
            </a:endParaRPr>
          </a:p>
        </p:txBody>
      </p:sp>
      <p:sp>
        <p:nvSpPr>
          <p:cNvPr id="579" name="PlaceHolder 2"/>
          <p:cNvSpPr>
            <a:spLocks noGrp="1"/>
          </p:cNvSpPr>
          <p:nvPr>
            <p:ph/>
          </p:nvPr>
        </p:nvSpPr>
        <p:spPr>
          <a:xfrm>
            <a:off x="513360" y="6012360"/>
            <a:ext cx="6409800" cy="37008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GB" sz="2000" spc="-1" strike="noStrike">
                <a:solidFill>
                  <a:srgbClr val="ffffff"/>
                </a:solidFill>
                <a:latin typeface="Calibri Light"/>
                <a:ea typeface="Aero Light"/>
              </a:rPr>
              <a:t>Physalia course</a:t>
            </a:r>
            <a:endParaRPr b="0" lang="en-GB" sz="2000" spc="-1" strike="noStrike">
              <a:latin typeface="Arial"/>
            </a:endParaRPr>
          </a:p>
          <a:p>
            <a:pPr>
              <a:lnSpc>
                <a:spcPct val="90000"/>
              </a:lnSpc>
              <a:spcBef>
                <a:spcPts val="1001"/>
              </a:spcBef>
              <a:buNone/>
              <a:tabLst>
                <a:tab algn="l" pos="0"/>
              </a:tabLst>
            </a:pPr>
            <a:r>
              <a:rPr b="0" lang="en-GB" sz="2000" spc="-1" strike="noStrike">
                <a:solidFill>
                  <a:srgbClr val="ffffff"/>
                </a:solidFill>
                <a:latin typeface="Calibri Light"/>
                <a:ea typeface="Aero Light"/>
              </a:rPr>
              <a:t>Yann Bourgeois, </a:t>
            </a:r>
            <a:r>
              <a:rPr b="0" lang="en-GB" sz="2000" spc="-1" strike="noStrike">
                <a:solidFill>
                  <a:srgbClr val="ffffff"/>
                </a:solidFill>
                <a:latin typeface="Calibri Light"/>
                <a:ea typeface="Aero Light"/>
              </a:rPr>
              <a:t>Thibault Leroy</a:t>
            </a:r>
            <a:endParaRPr b="0" lang="en-GB" sz="2000" spc="-1" strike="noStrike">
              <a:latin typeface="Arial"/>
            </a:endParaRPr>
          </a:p>
        </p:txBody>
      </p:sp>
      <p:sp>
        <p:nvSpPr>
          <p:cNvPr id="580" name="PlaceHolder 3"/>
          <p:cNvSpPr>
            <a:spLocks noGrp="1"/>
          </p:cNvSpPr>
          <p:nvPr>
            <p:ph type="subTitle"/>
          </p:nvPr>
        </p:nvSpPr>
        <p:spPr>
          <a:xfrm>
            <a:off x="525960" y="5299560"/>
            <a:ext cx="6396840" cy="343440"/>
          </a:xfrm>
          <a:prstGeom prst="rect">
            <a:avLst/>
          </a:prstGeom>
          <a:noFill/>
          <a:ln w="0">
            <a:noFill/>
          </a:ln>
        </p:spPr>
        <p:txBody>
          <a:bodyPr lIns="90000" rIns="90000" tIns="45000" bIns="45000" anchor="t">
            <a:noAutofit/>
          </a:bodyPr>
          <a:p>
            <a:pPr>
              <a:lnSpc>
                <a:spcPct val="100000"/>
              </a:lnSpc>
              <a:buNone/>
              <a:tabLst>
                <a:tab algn="l" pos="0"/>
              </a:tabLst>
            </a:pPr>
            <a:r>
              <a:rPr b="1" lang="en-US" sz="2000" spc="-1" strike="noStrike">
                <a:solidFill>
                  <a:srgbClr val="ffffff"/>
                </a:solidFill>
                <a:latin typeface="Calibri"/>
                <a:ea typeface="Aero Light"/>
              </a:rPr>
              <a:t>29/05/2025</a:t>
            </a:r>
            <a:endParaRPr b="0" lang="en-GB" sz="2000" spc="-1" strike="noStrike">
              <a:latin typeface="Arial"/>
            </a:endParaRPr>
          </a:p>
        </p:txBody>
      </p:sp>
      <p:sp>
        <p:nvSpPr>
          <p:cNvPr id="581" name=""/>
          <p:cNvSpPr/>
          <p:nvPr/>
        </p:nvSpPr>
        <p:spPr>
          <a:xfrm>
            <a:off x="179640" y="360000"/>
            <a:ext cx="5932080" cy="2152080"/>
          </a:xfrm>
          <a:prstGeom prst="rect">
            <a:avLst/>
          </a:prstGeom>
          <a:solidFill>
            <a:srgbClr val="ffffff"/>
          </a:solidFill>
          <a:ln w="0">
            <a:solidFill>
              <a:srgbClr val="ffffff"/>
            </a:solidFill>
          </a:ln>
        </p:spPr>
        <p:style>
          <a:lnRef idx="0"/>
          <a:fillRef idx="0"/>
          <a:effectRef idx="0"/>
          <a:fontRef idx="minor"/>
        </p:style>
      </p:sp>
      <p:pic>
        <p:nvPicPr>
          <p:cNvPr id="582" name="" descr=""/>
          <p:cNvPicPr/>
          <p:nvPr/>
        </p:nvPicPr>
        <p:blipFill>
          <a:blip r:embed="rId1"/>
          <a:stretch/>
        </p:blipFill>
        <p:spPr>
          <a:xfrm>
            <a:off x="427320" y="0"/>
            <a:ext cx="6004440" cy="3376080"/>
          </a:xfrm>
          <a:prstGeom prst="rect">
            <a:avLst/>
          </a:prstGeom>
          <a:ln w="0">
            <a:noFill/>
          </a:ln>
        </p:spPr>
      </p:pic>
      <p:pic>
        <p:nvPicPr>
          <p:cNvPr id="583" name="" descr=""/>
          <p:cNvPicPr/>
          <p:nvPr/>
        </p:nvPicPr>
        <p:blipFill>
          <a:blip r:embed="rId2"/>
          <a:srcRect l="4327" t="-186" r="0" b="39594"/>
          <a:stretch/>
        </p:blipFill>
        <p:spPr>
          <a:xfrm>
            <a:off x="6875640" y="2555280"/>
            <a:ext cx="4670280" cy="38275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w</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y</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h</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k</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y</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a:t>
            </a:r>
            <a:r>
              <a:rPr b="0" lang="en-US" sz="4400" spc="26" strike="noStrike">
                <a:solidFill>
                  <a:srgbClr val="621360"/>
                </a:solidFill>
                <a:latin typeface="Calibri bold"/>
                <a:ea typeface="Aero Bold"/>
              </a:rPr>
              <a:t>v</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d</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b</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j</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f</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G</a:t>
            </a:r>
            <a:r>
              <a:rPr b="0" lang="en-US" sz="4400" spc="26" strike="noStrike">
                <a:solidFill>
                  <a:srgbClr val="621360"/>
                </a:solidFill>
                <a:latin typeface="Calibri bold"/>
                <a:ea typeface="Aero Bold"/>
              </a:rPr>
              <a:t>W</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a:t>
            </a:r>
            <a:endParaRPr b="0" lang="en-GB" sz="4400" spc="-1" strike="noStrike">
              <a:latin typeface="Arial"/>
            </a:endParaRPr>
          </a:p>
        </p:txBody>
      </p:sp>
      <p:pic>
        <p:nvPicPr>
          <p:cNvPr id="691" name="" descr=""/>
          <p:cNvPicPr/>
          <p:nvPr/>
        </p:nvPicPr>
        <p:blipFill>
          <a:blip r:embed="rId1"/>
          <a:stretch/>
        </p:blipFill>
        <p:spPr>
          <a:xfrm>
            <a:off x="360000" y="1800000"/>
            <a:ext cx="5595480" cy="4759560"/>
          </a:xfrm>
          <a:prstGeom prst="rect">
            <a:avLst/>
          </a:prstGeom>
          <a:ln w="0">
            <a:noFill/>
          </a:ln>
        </p:spPr>
      </p:pic>
      <p:pic>
        <p:nvPicPr>
          <p:cNvPr id="692" name="" descr=""/>
          <p:cNvPicPr/>
          <p:nvPr/>
        </p:nvPicPr>
        <p:blipFill>
          <a:blip r:embed="rId2"/>
          <a:stretch/>
        </p:blipFill>
        <p:spPr>
          <a:xfrm>
            <a:off x="6300000" y="1620000"/>
            <a:ext cx="5158440" cy="5158440"/>
          </a:xfrm>
          <a:prstGeom prst="rect">
            <a:avLst/>
          </a:prstGeom>
          <a:ln w="0">
            <a:noFill/>
          </a:ln>
        </p:spPr>
      </p:pic>
      <p:sp>
        <p:nvSpPr>
          <p:cNvPr id="693"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Always check your p-value distribution (not just for GWAS)</a:t>
            </a:r>
            <a:endParaRPr b="0" lang="en-GB" sz="4400" spc="-1" strike="noStrike">
              <a:latin typeface="Arial"/>
            </a:endParaRPr>
          </a:p>
        </p:txBody>
      </p:sp>
      <p:pic>
        <p:nvPicPr>
          <p:cNvPr id="695" name="" descr=""/>
          <p:cNvPicPr/>
          <p:nvPr/>
        </p:nvPicPr>
        <p:blipFill>
          <a:blip r:embed="rId1"/>
          <a:stretch/>
        </p:blipFill>
        <p:spPr>
          <a:xfrm>
            <a:off x="360000" y="1800000"/>
            <a:ext cx="5595480" cy="4759560"/>
          </a:xfrm>
          <a:prstGeom prst="rect">
            <a:avLst/>
          </a:prstGeom>
          <a:ln w="0">
            <a:noFill/>
          </a:ln>
        </p:spPr>
      </p:pic>
      <p:sp>
        <p:nvSpPr>
          <p:cNvPr id="696" name=""/>
          <p:cNvSpPr/>
          <p:nvPr/>
        </p:nvSpPr>
        <p:spPr>
          <a:xfrm>
            <a:off x="5913360" y="2201760"/>
            <a:ext cx="5784840" cy="39279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You can apply a ‘brutal’ correction for multiple testing</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Bonferroni correction: multiply your </a:t>
            </a:r>
            <a:r>
              <a:rPr b="0" i="1" lang="en-GB" sz="1800" spc="-1" strike="noStrike">
                <a:solidFill>
                  <a:srgbClr val="000000"/>
                </a:solidFill>
                <a:latin typeface="Arial"/>
                <a:ea typeface="DejaVu Sans"/>
              </a:rPr>
              <a:t>p</a:t>
            </a:r>
            <a:r>
              <a:rPr b="0" lang="en-GB" sz="1800" spc="-1" strike="noStrike">
                <a:solidFill>
                  <a:srgbClr val="000000"/>
                </a:solidFill>
                <a:latin typeface="Arial"/>
                <a:ea typeface="DejaVu Sans"/>
              </a:rPr>
              <a:t>-value by the number of tests</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More subtle methods: </a:t>
            </a:r>
            <a:r>
              <a:rPr b="0" i="1" lang="en-GB" sz="1800" spc="-1" strike="noStrike">
                <a:solidFill>
                  <a:srgbClr val="000000"/>
                </a:solidFill>
                <a:latin typeface="Arial"/>
                <a:ea typeface="DejaVu Sans"/>
              </a:rPr>
              <a:t>q</a:t>
            </a:r>
            <a:r>
              <a:rPr b="0" lang="en-GB" sz="1800" spc="-1" strike="noStrike">
                <a:solidFill>
                  <a:srgbClr val="000000"/>
                </a:solidFill>
                <a:latin typeface="Arial"/>
                <a:ea typeface="DejaVu Sans"/>
              </a:rPr>
              <a:t>-value, the proportion of false positives for that particular p-value</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Local False Discovery Rate (FDR): the probability that H0 is actually true given this particular p-value.</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In R package qvalue</a:t>
            </a:r>
            <a:endParaRPr b="0" lang="en-GB" sz="1800" spc="-1" strike="noStrike">
              <a:latin typeface="Arial"/>
            </a:endParaRPr>
          </a:p>
          <a:p>
            <a:pPr>
              <a:lnSpc>
                <a:spcPct val="100000"/>
              </a:lnSpc>
              <a:buNone/>
            </a:pPr>
            <a:endParaRPr b="0" lang="en-GB" sz="1800" spc="-1" strike="noStrike">
              <a:latin typeface="Arial"/>
            </a:endParaRPr>
          </a:p>
          <a:p>
            <a:pPr marL="216000" indent="-216000">
              <a:lnSpc>
                <a:spcPct val="100000"/>
              </a:lnSpc>
              <a:buClr>
                <a:srgbClr val="000000"/>
              </a:buClr>
              <a:buSzPct val="45000"/>
              <a:buFont typeface="Wingdings" charset="2"/>
              <a:buChar char=""/>
            </a:pPr>
            <a:r>
              <a:rPr b="0" lang="en-GB" sz="1800" spc="-1" strike="noStrike">
                <a:solidFill>
                  <a:srgbClr val="000000"/>
                </a:solidFill>
                <a:latin typeface="Arial"/>
                <a:ea typeface="DejaVu Sans"/>
              </a:rPr>
              <a:t>Requires the distribution of p-values to be uniform.</a:t>
            </a:r>
            <a:endParaRPr b="0" lang="en-GB" sz="1800" spc="-1" strike="noStrike">
              <a:latin typeface="Arial"/>
            </a:endParaRPr>
          </a:p>
          <a:p>
            <a:pPr>
              <a:lnSpc>
                <a:spcPct val="100000"/>
              </a:lnSpc>
              <a:buNone/>
            </a:pPr>
            <a:endParaRPr b="0" lang="en-GB" sz="1800" spc="-1" strike="noStrike">
              <a:latin typeface="Arial"/>
            </a:endParaRPr>
          </a:p>
        </p:txBody>
      </p:sp>
      <p:sp>
        <p:nvSpPr>
          <p:cNvPr id="697" name=""/>
          <p:cNvSpPr/>
          <p:nvPr/>
        </p:nvSpPr>
        <p:spPr>
          <a:xfrm>
            <a:off x="7195680" y="6480000"/>
            <a:ext cx="45025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https://doi.org/doi:10.18129/B9.bioc.qvalue</a:t>
            </a:r>
            <a:endParaRPr b="0" lang="en-GB" sz="1800" spc="-1" strike="noStrike">
              <a:latin typeface="Arial"/>
            </a:endParaRPr>
          </a:p>
        </p:txBody>
      </p:sp>
      <p:sp>
        <p:nvSpPr>
          <p:cNvPr id="69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Correc</a:t>
            </a:r>
            <a:r>
              <a:rPr b="0" lang="en-US" sz="4400" spc="26" strike="noStrike">
                <a:solidFill>
                  <a:srgbClr val="621360"/>
                </a:solidFill>
                <a:latin typeface="Calibri bold"/>
                <a:ea typeface="Aero Bold"/>
              </a:rPr>
              <a:t>ting </a:t>
            </a:r>
            <a:r>
              <a:rPr b="0" lang="en-US" sz="4400" spc="26" strike="noStrike">
                <a:solidFill>
                  <a:srgbClr val="621360"/>
                </a:solidFill>
                <a:latin typeface="Calibri bold"/>
                <a:ea typeface="Aero Bold"/>
              </a:rPr>
              <a:t>for p-</a:t>
            </a:r>
            <a:r>
              <a:rPr b="0" lang="en-US" sz="4400" spc="26" strike="noStrike">
                <a:solidFill>
                  <a:srgbClr val="621360"/>
                </a:solidFill>
                <a:latin typeface="Calibri bold"/>
                <a:ea typeface="Aero Bold"/>
              </a:rPr>
              <a:t>value </a:t>
            </a:r>
            <a:r>
              <a:rPr b="0" lang="en-US" sz="4400" spc="26" strike="noStrike">
                <a:solidFill>
                  <a:srgbClr val="621360"/>
                </a:solidFill>
                <a:latin typeface="Calibri bold"/>
                <a:ea typeface="Aero Bold"/>
              </a:rPr>
              <a:t>inflatio</a:t>
            </a:r>
            <a:r>
              <a:rPr b="0" lang="en-US" sz="4400" spc="26" strike="noStrike">
                <a:solidFill>
                  <a:srgbClr val="621360"/>
                </a:solidFill>
                <a:latin typeface="Calibri bold"/>
                <a:ea typeface="Aero Bold"/>
              </a:rPr>
              <a:t>n</a:t>
            </a:r>
            <a:endParaRPr b="0" lang="en-GB" sz="4400" spc="-1" strike="noStrike">
              <a:latin typeface="Arial"/>
            </a:endParaRPr>
          </a:p>
        </p:txBody>
      </p:sp>
      <p:sp>
        <p:nvSpPr>
          <p:cNvPr id="700" name="PlaceHolder 20"/>
          <p:cNvSpPr/>
          <p:nvPr/>
        </p:nvSpPr>
        <p:spPr>
          <a:xfrm>
            <a:off x="6048000" y="1611360"/>
            <a:ext cx="5575320" cy="324396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The expectation is one drawn assuming a </a:t>
            </a:r>
            <a:r>
              <a:rPr b="0" lang="en-GB" sz="2400" spc="-1" strike="noStrike">
                <a:solidFill>
                  <a:srgbClr val="343434"/>
                </a:solidFill>
                <a:latin typeface="Times New Roman"/>
                <a:ea typeface="Times New Roman"/>
              </a:rPr>
              <a:t>χ</a:t>
            </a:r>
            <a:r>
              <a:rPr b="0" lang="en-GB" sz="2400" spc="-1" strike="noStrike" baseline="33000">
                <a:solidFill>
                  <a:srgbClr val="343434"/>
                </a:solidFill>
                <a:latin typeface="Calibri"/>
                <a:ea typeface="Times New Roman"/>
              </a:rPr>
              <a:t>2</a:t>
            </a:r>
            <a:r>
              <a:rPr b="0" lang="en-GB" sz="2400" spc="-1" strike="noStrike">
                <a:solidFill>
                  <a:srgbClr val="343434"/>
                </a:solidFill>
                <a:latin typeface="Calibri"/>
                <a:ea typeface="Times New Roman"/>
              </a:rPr>
              <a:t> distribution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Times New Roman"/>
              </a:rPr>
              <a:t>The ratio between observed and expected </a:t>
            </a:r>
            <a:r>
              <a:rPr b="0" lang="en-GB" sz="2400" spc="-1" strike="noStrike">
                <a:solidFill>
                  <a:srgbClr val="343434"/>
                </a:solidFill>
                <a:latin typeface="Times New Roman"/>
                <a:ea typeface="Times New Roman"/>
              </a:rPr>
              <a:t>χ</a:t>
            </a:r>
            <a:r>
              <a:rPr b="0" lang="en-GB" sz="2400" spc="-1" strike="noStrike" baseline="33000">
                <a:solidFill>
                  <a:srgbClr val="343434"/>
                </a:solidFill>
                <a:latin typeface="Calibri"/>
                <a:ea typeface="Times New Roman"/>
              </a:rPr>
              <a:t>2</a:t>
            </a:r>
            <a:r>
              <a:rPr b="0" lang="en-GB" sz="2400" spc="-1" strike="noStrike">
                <a:solidFill>
                  <a:srgbClr val="343434"/>
                </a:solidFill>
                <a:latin typeface="Calibri"/>
                <a:ea typeface="Times New Roman"/>
              </a:rPr>
              <a:t> values gives you a correction factor, called </a:t>
            </a:r>
            <a:r>
              <a:rPr b="0" lang="en-GB" sz="2400" spc="-1" strike="noStrike">
                <a:solidFill>
                  <a:srgbClr val="343434"/>
                </a:solidFill>
                <a:latin typeface="Times New Roman"/>
                <a:ea typeface="Times New Roman"/>
              </a:rPr>
              <a:t>λ</a:t>
            </a:r>
            <a:r>
              <a:rPr b="0" lang="en-GB" sz="2400" spc="-1" strike="noStrike">
                <a:solidFill>
                  <a:srgbClr val="343434"/>
                </a:solidFill>
                <a:latin typeface="Calibri"/>
                <a:ea typeface="Times New Roman"/>
              </a:rPr>
              <a: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Times New Roman"/>
              </a:rPr>
              <a:t>Genomic control</a:t>
            </a:r>
            <a:endParaRPr b="0" lang="en-GB" sz="2400" spc="-1" strike="noStrike">
              <a:latin typeface="Arial"/>
            </a:endParaRPr>
          </a:p>
        </p:txBody>
      </p:sp>
      <p:pic>
        <p:nvPicPr>
          <p:cNvPr id="701" name="" descr=""/>
          <p:cNvPicPr/>
          <p:nvPr/>
        </p:nvPicPr>
        <p:blipFill>
          <a:blip r:embed="rId1"/>
          <a:stretch/>
        </p:blipFill>
        <p:spPr>
          <a:xfrm>
            <a:off x="45360" y="1692720"/>
            <a:ext cx="6073200" cy="4999680"/>
          </a:xfrm>
          <a:prstGeom prst="rect">
            <a:avLst/>
          </a:prstGeom>
          <a:ln w="0">
            <a:noFill/>
          </a:ln>
        </p:spPr>
      </p:pic>
      <p:sp>
        <p:nvSpPr>
          <p:cNvPr id="702" name=""/>
          <p:cNvSpPr/>
          <p:nvPr/>
        </p:nvSpPr>
        <p:spPr>
          <a:xfrm>
            <a:off x="4140000" y="3526920"/>
            <a:ext cx="360" cy="720000"/>
          </a:xfrm>
          <a:prstGeom prst="line">
            <a:avLst/>
          </a:prstGeom>
          <a:ln w="38160">
            <a:solidFill>
              <a:srgbClr val="ff0000"/>
            </a:solidFill>
            <a:round/>
            <a:tailEnd len="med" type="triangle" w="med"/>
          </a:ln>
        </p:spPr>
        <p:style>
          <a:lnRef idx="0"/>
          <a:fillRef idx="0"/>
          <a:effectRef idx="0"/>
          <a:fontRef idx="minor"/>
        </p:style>
      </p:sp>
      <p:sp>
        <p:nvSpPr>
          <p:cNvPr id="703"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w</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y</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h</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k</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y</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a:t>
            </a:r>
            <a:r>
              <a:rPr b="0" lang="en-US" sz="4400" spc="26" strike="noStrike">
                <a:solidFill>
                  <a:srgbClr val="621360"/>
                </a:solidFill>
                <a:latin typeface="Calibri bold"/>
                <a:ea typeface="Aero Bold"/>
              </a:rPr>
              <a:t>v</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d</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b</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j</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f</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G</a:t>
            </a:r>
            <a:r>
              <a:rPr b="0" lang="en-US" sz="4400" spc="26" strike="noStrike">
                <a:solidFill>
                  <a:srgbClr val="621360"/>
                </a:solidFill>
                <a:latin typeface="Calibri bold"/>
                <a:ea typeface="Aero Bold"/>
              </a:rPr>
              <a:t>W</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a:t>
            </a:r>
            <a:endParaRPr b="0" lang="en-GB" sz="4400" spc="-1" strike="noStrike">
              <a:latin typeface="Arial"/>
            </a:endParaRPr>
          </a:p>
        </p:txBody>
      </p:sp>
      <p:pic>
        <p:nvPicPr>
          <p:cNvPr id="705" name="" descr=""/>
          <p:cNvPicPr/>
          <p:nvPr/>
        </p:nvPicPr>
        <p:blipFill>
          <a:blip r:embed="rId1"/>
          <a:srcRect l="13773" t="48169" r="0" b="0"/>
          <a:stretch/>
        </p:blipFill>
        <p:spPr>
          <a:xfrm>
            <a:off x="1620000" y="1692720"/>
            <a:ext cx="7597800" cy="4898160"/>
          </a:xfrm>
          <a:prstGeom prst="rect">
            <a:avLst/>
          </a:prstGeom>
          <a:ln w="0">
            <a:noFill/>
          </a:ln>
        </p:spPr>
      </p:pic>
      <p:sp>
        <p:nvSpPr>
          <p:cNvPr id="706"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7" name="" descr=""/>
          <p:cNvPicPr/>
          <p:nvPr/>
        </p:nvPicPr>
        <p:blipFill>
          <a:blip r:embed="rId1"/>
          <a:stretch/>
        </p:blipFill>
        <p:spPr>
          <a:xfrm>
            <a:off x="1425960" y="180000"/>
            <a:ext cx="9013680" cy="6670800"/>
          </a:xfrm>
          <a:prstGeom prst="rect">
            <a:avLst/>
          </a:prstGeom>
          <a:ln w="0">
            <a:noFill/>
          </a:ln>
        </p:spPr>
      </p:pic>
      <p:sp>
        <p:nvSpPr>
          <p:cNvPr id="708"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4"/>
          <p:cNvSpPr/>
          <p:nvPr/>
        </p:nvSpPr>
        <p:spPr>
          <a:xfrm>
            <a:off x="484200" y="54864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Back to quantitative genetics</a:t>
            </a:r>
            <a:endParaRPr b="0" lang="en-GB" sz="4400" spc="-1" strike="noStrike">
              <a:latin typeface="Arial"/>
            </a:endParaRPr>
          </a:p>
        </p:txBody>
      </p:sp>
      <p:sp>
        <p:nvSpPr>
          <p:cNvPr id="710" name="PlaceHolder 5"/>
          <p:cNvSpPr/>
          <p:nvPr/>
        </p:nvSpPr>
        <p:spPr>
          <a:xfrm>
            <a:off x="492120" y="1708200"/>
            <a:ext cx="346608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Polygenic inheritance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Refers to quantitative characteristics controlled by cumulative effects of many genes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Each locus still follows Mendel’s rules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May be influenced by environmental factors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Kind of works, and simplifies things...</a:t>
            </a:r>
            <a:endParaRPr b="0" lang="en-GB" sz="2400" spc="-1" strike="noStrike">
              <a:latin typeface="Arial"/>
            </a:endParaRPr>
          </a:p>
          <a:p>
            <a:pPr>
              <a:lnSpc>
                <a:spcPct val="90000"/>
              </a:lnSpc>
              <a:spcBef>
                <a:spcPts val="1001"/>
              </a:spcBef>
              <a:buNone/>
            </a:pPr>
            <a:endParaRPr b="0" lang="en-GB" sz="1800" spc="-1" strike="noStrike">
              <a:latin typeface="Arial"/>
            </a:endParaRPr>
          </a:p>
          <a:p>
            <a:pPr>
              <a:lnSpc>
                <a:spcPct val="90000"/>
              </a:lnSpc>
              <a:spcBef>
                <a:spcPts val="1001"/>
              </a:spcBef>
              <a:buNone/>
            </a:pPr>
            <a:r>
              <a:rPr b="0" lang="en-GB" sz="2400" spc="-1" strike="noStrike">
                <a:solidFill>
                  <a:srgbClr val="343434"/>
                </a:solidFill>
                <a:latin typeface="Calibri"/>
                <a:ea typeface="DejaVu Sans"/>
              </a:rPr>
              <a:t> </a:t>
            </a:r>
            <a:endParaRPr b="0" lang="en-GB" sz="2400" spc="-1" strike="noStrike">
              <a:latin typeface="Arial"/>
            </a:endParaRPr>
          </a:p>
        </p:txBody>
      </p:sp>
      <p:pic>
        <p:nvPicPr>
          <p:cNvPr id="711" name="Picture 10" descr=""/>
          <p:cNvPicPr/>
          <p:nvPr/>
        </p:nvPicPr>
        <p:blipFill>
          <a:blip r:embed="rId1"/>
          <a:stretch/>
        </p:blipFill>
        <p:spPr>
          <a:xfrm>
            <a:off x="3896640" y="1482120"/>
            <a:ext cx="7801560" cy="5176440"/>
          </a:xfrm>
          <a:prstGeom prst="rect">
            <a:avLst/>
          </a:prstGeom>
          <a:ln w="0">
            <a:noFill/>
          </a:ln>
        </p:spPr>
      </p:pic>
      <p:sp>
        <p:nvSpPr>
          <p:cNvPr id="712"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3" name="Picture 11" descr=""/>
          <p:cNvPicPr/>
          <p:nvPr/>
        </p:nvPicPr>
        <p:blipFill>
          <a:blip r:embed="rId1"/>
          <a:srcRect l="0" t="0" r="0" b="6199"/>
          <a:stretch/>
        </p:blipFill>
        <p:spPr>
          <a:xfrm>
            <a:off x="1364040" y="1891080"/>
            <a:ext cx="3067920" cy="2877480"/>
          </a:xfrm>
          <a:prstGeom prst="rect">
            <a:avLst/>
          </a:prstGeom>
          <a:ln w="0">
            <a:noFill/>
          </a:ln>
        </p:spPr>
      </p:pic>
      <p:pic>
        <p:nvPicPr>
          <p:cNvPr id="714" name="Picture 12" descr=""/>
          <p:cNvPicPr/>
          <p:nvPr/>
        </p:nvPicPr>
        <p:blipFill>
          <a:blip r:embed="rId2"/>
          <a:srcRect l="0" t="0" r="0" b="6199"/>
          <a:stretch/>
        </p:blipFill>
        <p:spPr>
          <a:xfrm>
            <a:off x="7437960" y="1891080"/>
            <a:ext cx="3067920" cy="2877480"/>
          </a:xfrm>
          <a:prstGeom prst="rect">
            <a:avLst/>
          </a:prstGeom>
          <a:ln w="0">
            <a:noFill/>
          </a:ln>
        </p:spPr>
      </p:pic>
      <p:grpSp>
        <p:nvGrpSpPr>
          <p:cNvPr id="715" name="Group 5"/>
          <p:cNvGrpSpPr/>
          <p:nvPr/>
        </p:nvGrpSpPr>
        <p:grpSpPr>
          <a:xfrm>
            <a:off x="4359960" y="1891080"/>
            <a:ext cx="3067920" cy="2895120"/>
            <a:chOff x="4359960" y="1891080"/>
            <a:chExt cx="3067920" cy="2895120"/>
          </a:xfrm>
        </p:grpSpPr>
        <p:pic>
          <p:nvPicPr>
            <p:cNvPr id="716" name="Picture 13" descr=""/>
            <p:cNvPicPr/>
            <p:nvPr/>
          </p:nvPicPr>
          <p:blipFill>
            <a:blip r:embed="rId3"/>
            <a:srcRect l="0" t="0" r="0" b="6218"/>
            <a:stretch/>
          </p:blipFill>
          <p:spPr>
            <a:xfrm>
              <a:off x="4359960" y="1891080"/>
              <a:ext cx="3067920" cy="2877120"/>
            </a:xfrm>
            <a:prstGeom prst="rect">
              <a:avLst/>
            </a:prstGeom>
            <a:ln w="0">
              <a:noFill/>
            </a:ln>
          </p:spPr>
        </p:pic>
        <p:pic>
          <p:nvPicPr>
            <p:cNvPr id="717" name="Picture 14" descr=""/>
            <p:cNvPicPr/>
            <p:nvPr/>
          </p:nvPicPr>
          <p:blipFill>
            <a:blip r:embed="rId4"/>
            <a:stretch/>
          </p:blipFill>
          <p:spPr>
            <a:xfrm>
              <a:off x="4995360" y="4556160"/>
              <a:ext cx="108720" cy="230040"/>
            </a:xfrm>
            <a:prstGeom prst="rect">
              <a:avLst/>
            </a:prstGeom>
            <a:ln w="0">
              <a:noFill/>
            </a:ln>
          </p:spPr>
        </p:pic>
      </p:grpSp>
      <p:sp>
        <p:nvSpPr>
          <p:cNvPr id="718" name="Content Placeholder 2"/>
          <p:cNvSpPr/>
          <p:nvPr/>
        </p:nvSpPr>
        <p:spPr>
          <a:xfrm>
            <a:off x="483840" y="5148360"/>
            <a:ext cx="11347920" cy="1675800"/>
          </a:xfrm>
          <a:prstGeom prst="rect">
            <a:avLst/>
          </a:prstGeom>
          <a:solidFill>
            <a:schemeClr val="bg1"/>
          </a:solidFill>
          <a:ln w="0">
            <a:noFill/>
          </a:ln>
        </p:spPr>
        <p:style>
          <a:lnRef idx="0"/>
          <a:fillRef idx="0"/>
          <a:effectRef idx="0"/>
          <a:fontRef idx="minor"/>
        </p:style>
        <p:txBody>
          <a:bodyPr lIns="90000" rIns="90000" tIns="45000" bIns="45000" anchor="t">
            <a:noAutofit/>
          </a:bodyPr>
          <a:p>
            <a:pPr marL="343080" indent="-343080">
              <a:lnSpc>
                <a:spcPct val="100000"/>
              </a:lnSpc>
              <a:spcBef>
                <a:spcPts val="360"/>
              </a:spcBef>
              <a:buClr>
                <a:srgbClr val="000000"/>
              </a:buClr>
              <a:buSzPct val="45000"/>
              <a:buFont typeface="Wingdings" charset="2"/>
              <a:buChar char=""/>
            </a:pPr>
            <a:r>
              <a:rPr b="0" lang="en-GB" sz="1800" spc="-1" strike="noStrike">
                <a:solidFill>
                  <a:srgbClr val="000000"/>
                </a:solidFill>
                <a:latin typeface="Arial"/>
                <a:ea typeface="ＭＳ Ｐゴシック"/>
              </a:rPr>
              <a:t>As more loci control the trait, it becomes difficult to describe the trait in terms of individual loci</a:t>
            </a:r>
            <a:endParaRPr b="0" lang="en-GB" sz="1800" spc="-1" strike="noStrike">
              <a:latin typeface="Arial"/>
            </a:endParaRPr>
          </a:p>
          <a:p>
            <a:pPr>
              <a:lnSpc>
                <a:spcPct val="100000"/>
              </a:lnSpc>
              <a:spcBef>
                <a:spcPts val="360"/>
              </a:spcBef>
              <a:buNone/>
            </a:pPr>
            <a:endParaRPr b="0" lang="en-GB" sz="1800" spc="-1" strike="noStrike">
              <a:latin typeface="Arial"/>
            </a:endParaRPr>
          </a:p>
          <a:p>
            <a:pPr marL="343080" indent="-343080">
              <a:lnSpc>
                <a:spcPct val="100000"/>
              </a:lnSpc>
              <a:spcBef>
                <a:spcPts val="360"/>
              </a:spcBef>
              <a:buClr>
                <a:srgbClr val="000000"/>
              </a:buClr>
              <a:buSzPct val="45000"/>
              <a:buFont typeface="Wingdings" charset="2"/>
              <a:buChar char=""/>
            </a:pPr>
            <a:r>
              <a:rPr b="0" lang="en-GB" sz="1800" spc="-1" strike="noStrike">
                <a:solidFill>
                  <a:srgbClr val="000000"/>
                </a:solidFill>
                <a:latin typeface="Arial"/>
                <a:ea typeface="ＭＳ Ｐゴシック"/>
              </a:rPr>
              <a:t>Central Limit theorem: the combination of random draws converges to a normal distribution.</a:t>
            </a:r>
            <a:endParaRPr b="0" lang="en-GB" sz="1800" spc="-1" strike="noStrike">
              <a:latin typeface="Arial"/>
            </a:endParaRPr>
          </a:p>
        </p:txBody>
      </p:sp>
      <p:sp>
        <p:nvSpPr>
          <p:cNvPr id="719" name="PlaceHolder 33"/>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Back to quantitative genetics</a:t>
            </a:r>
            <a:endParaRPr b="0" lang="en-GB" sz="4400" spc="-1" strike="noStrike">
              <a:latin typeface="Arial"/>
            </a:endParaRPr>
          </a:p>
        </p:txBody>
      </p:sp>
      <p:sp>
        <p:nvSpPr>
          <p:cNvPr id="720"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Polyge</a:t>
            </a:r>
            <a:r>
              <a:rPr b="0" lang="en-GB" sz="4400" spc="26" strike="noStrike">
                <a:solidFill>
                  <a:srgbClr val="621360"/>
                </a:solidFill>
                <a:latin typeface="Calibri bold"/>
                <a:ea typeface="Aero Bold"/>
              </a:rPr>
              <a:t>nic </a:t>
            </a:r>
            <a:r>
              <a:rPr b="0" lang="en-GB" sz="4400" spc="26" strike="noStrike">
                <a:solidFill>
                  <a:srgbClr val="621360"/>
                </a:solidFill>
                <a:latin typeface="Calibri bold"/>
                <a:ea typeface="Aero Bold"/>
              </a:rPr>
              <a:t>risk </a:t>
            </a:r>
            <a:r>
              <a:rPr b="0" lang="en-GB" sz="4400" spc="26" strike="noStrike">
                <a:solidFill>
                  <a:srgbClr val="621360"/>
                </a:solidFill>
                <a:latin typeface="Calibri bold"/>
                <a:ea typeface="Aero Bold"/>
              </a:rPr>
              <a:t>scores</a:t>
            </a:r>
            <a:endParaRPr b="0" lang="en-GB" sz="4400" spc="-1" strike="noStrike">
              <a:latin typeface="Arial"/>
            </a:endParaRPr>
          </a:p>
        </p:txBody>
      </p:sp>
      <p:sp>
        <p:nvSpPr>
          <p:cNvPr id="722" name="PlaceHolder 2"/>
          <p:cNvSpPr>
            <a:spLocks noGrp="1"/>
          </p:cNvSpPr>
          <p:nvPr>
            <p:ph/>
          </p:nvPr>
        </p:nvSpPr>
        <p:spPr>
          <a:xfrm>
            <a:off x="491760" y="1708200"/>
            <a:ext cx="292644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We assume additive effects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The risk is therefore additive.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Neglects epistasy.</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 </a:t>
            </a:r>
            <a:r>
              <a:rPr b="0" lang="en-GB" sz="2400" spc="-1" strike="noStrike">
                <a:solidFill>
                  <a:srgbClr val="343434"/>
                </a:solidFill>
                <a:latin typeface="Calibri"/>
                <a:ea typeface="DejaVu Sans"/>
              </a:rPr>
              <a:t>Using genotypes at associated loci to predict an outcome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Here with a single locus</a:t>
            </a:r>
            <a:endParaRPr b="0" lang="en-GB" sz="2400" spc="-1" strike="noStrike">
              <a:latin typeface="Arial"/>
            </a:endParaRPr>
          </a:p>
        </p:txBody>
      </p:sp>
      <p:pic>
        <p:nvPicPr>
          <p:cNvPr id="723" name="Picture 70" descr="Person one, cystic fibrosis"/>
          <p:cNvPicPr/>
          <p:nvPr/>
        </p:nvPicPr>
        <p:blipFill>
          <a:blip r:embed="rId1"/>
          <a:srcRect l="3458" t="0" r="0" b="0"/>
          <a:stretch/>
        </p:blipFill>
        <p:spPr>
          <a:xfrm>
            <a:off x="3420000" y="1800000"/>
            <a:ext cx="8273520" cy="4990320"/>
          </a:xfrm>
          <a:prstGeom prst="rect">
            <a:avLst/>
          </a:prstGeom>
          <a:ln w="0">
            <a:noFill/>
          </a:ln>
        </p:spPr>
      </p:pic>
      <p:sp>
        <p:nvSpPr>
          <p:cNvPr id="724"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P</a:t>
            </a:r>
            <a:r>
              <a:rPr b="0" lang="en-GB" sz="4400" spc="26" strike="noStrike">
                <a:solidFill>
                  <a:srgbClr val="621360"/>
                </a:solidFill>
                <a:latin typeface="Calibri bold"/>
                <a:ea typeface="Aero Bold"/>
              </a:rPr>
              <a:t>o</a:t>
            </a:r>
            <a:r>
              <a:rPr b="0" lang="en-GB" sz="4400" spc="26" strike="noStrike">
                <a:solidFill>
                  <a:srgbClr val="621360"/>
                </a:solidFill>
                <a:latin typeface="Calibri bold"/>
                <a:ea typeface="Aero Bold"/>
              </a:rPr>
              <a:t>l</a:t>
            </a:r>
            <a:r>
              <a:rPr b="0" lang="en-GB" sz="4400" spc="26" strike="noStrike">
                <a:solidFill>
                  <a:srgbClr val="621360"/>
                </a:solidFill>
                <a:latin typeface="Calibri bold"/>
                <a:ea typeface="Aero Bold"/>
              </a:rPr>
              <a:t>y</a:t>
            </a:r>
            <a:r>
              <a:rPr b="0" lang="en-GB" sz="4400" spc="26" strike="noStrike">
                <a:solidFill>
                  <a:srgbClr val="621360"/>
                </a:solidFill>
                <a:latin typeface="Calibri bold"/>
                <a:ea typeface="Aero Bold"/>
              </a:rPr>
              <a:t>g</a:t>
            </a:r>
            <a:r>
              <a:rPr b="0" lang="en-GB" sz="4400" spc="26" strike="noStrike">
                <a:solidFill>
                  <a:srgbClr val="621360"/>
                </a:solidFill>
                <a:latin typeface="Calibri bold"/>
                <a:ea typeface="Aero Bold"/>
              </a:rPr>
              <a:t>e</a:t>
            </a:r>
            <a:r>
              <a:rPr b="0" lang="en-GB" sz="4400" spc="26" strike="noStrike">
                <a:solidFill>
                  <a:srgbClr val="621360"/>
                </a:solidFill>
                <a:latin typeface="Calibri bold"/>
                <a:ea typeface="Aero Bold"/>
              </a:rPr>
              <a:t>n</a:t>
            </a:r>
            <a:r>
              <a:rPr b="0" lang="en-GB" sz="4400" spc="26" strike="noStrike">
                <a:solidFill>
                  <a:srgbClr val="621360"/>
                </a:solidFill>
                <a:latin typeface="Calibri bold"/>
                <a:ea typeface="Aero Bold"/>
              </a:rPr>
              <a:t>i</a:t>
            </a:r>
            <a:r>
              <a:rPr b="0" lang="en-GB" sz="4400" spc="26" strike="noStrike">
                <a:solidFill>
                  <a:srgbClr val="621360"/>
                </a:solidFill>
                <a:latin typeface="Calibri bold"/>
                <a:ea typeface="Aero Bold"/>
              </a:rPr>
              <a:t>c</a:t>
            </a:r>
            <a:r>
              <a:rPr b="0" lang="en-GB" sz="4400" spc="26" strike="noStrike">
                <a:solidFill>
                  <a:srgbClr val="621360"/>
                </a:solidFill>
                <a:latin typeface="Calibri bold"/>
                <a:ea typeface="Aero Bold"/>
              </a:rPr>
              <a:t> </a:t>
            </a:r>
            <a:r>
              <a:rPr b="0" lang="en-GB" sz="4400" spc="26" strike="noStrike">
                <a:solidFill>
                  <a:srgbClr val="621360"/>
                </a:solidFill>
                <a:latin typeface="Calibri bold"/>
                <a:ea typeface="Aero Bold"/>
              </a:rPr>
              <a:t>r</a:t>
            </a:r>
            <a:r>
              <a:rPr b="0" lang="en-GB" sz="4400" spc="26" strike="noStrike">
                <a:solidFill>
                  <a:srgbClr val="621360"/>
                </a:solidFill>
                <a:latin typeface="Calibri bold"/>
                <a:ea typeface="Aero Bold"/>
              </a:rPr>
              <a:t>i</a:t>
            </a:r>
            <a:r>
              <a:rPr b="0" lang="en-GB" sz="4400" spc="26" strike="noStrike">
                <a:solidFill>
                  <a:srgbClr val="621360"/>
                </a:solidFill>
                <a:latin typeface="Calibri bold"/>
                <a:ea typeface="Aero Bold"/>
              </a:rPr>
              <a:t>s</a:t>
            </a:r>
            <a:r>
              <a:rPr b="0" lang="en-GB" sz="4400" spc="26" strike="noStrike">
                <a:solidFill>
                  <a:srgbClr val="621360"/>
                </a:solidFill>
                <a:latin typeface="Calibri bold"/>
                <a:ea typeface="Aero Bold"/>
              </a:rPr>
              <a:t>k</a:t>
            </a:r>
            <a:r>
              <a:rPr b="0" lang="en-GB" sz="4400" spc="26" strike="noStrike">
                <a:solidFill>
                  <a:srgbClr val="621360"/>
                </a:solidFill>
                <a:latin typeface="Calibri bold"/>
                <a:ea typeface="Aero Bold"/>
              </a:rPr>
              <a:t> </a:t>
            </a:r>
            <a:r>
              <a:rPr b="0" lang="en-GB" sz="4400" spc="26" strike="noStrike">
                <a:solidFill>
                  <a:srgbClr val="621360"/>
                </a:solidFill>
                <a:latin typeface="Calibri bold"/>
                <a:ea typeface="Aero Bold"/>
              </a:rPr>
              <a:t>s</a:t>
            </a:r>
            <a:r>
              <a:rPr b="0" lang="en-GB" sz="4400" spc="26" strike="noStrike">
                <a:solidFill>
                  <a:srgbClr val="621360"/>
                </a:solidFill>
                <a:latin typeface="Calibri bold"/>
                <a:ea typeface="Aero Bold"/>
              </a:rPr>
              <a:t>c</a:t>
            </a:r>
            <a:r>
              <a:rPr b="0" lang="en-GB" sz="4400" spc="26" strike="noStrike">
                <a:solidFill>
                  <a:srgbClr val="621360"/>
                </a:solidFill>
                <a:latin typeface="Calibri bold"/>
                <a:ea typeface="Aero Bold"/>
              </a:rPr>
              <a:t>o</a:t>
            </a:r>
            <a:r>
              <a:rPr b="0" lang="en-GB" sz="4400" spc="26" strike="noStrike">
                <a:solidFill>
                  <a:srgbClr val="621360"/>
                </a:solidFill>
                <a:latin typeface="Calibri bold"/>
                <a:ea typeface="Aero Bold"/>
              </a:rPr>
              <a:t>r</a:t>
            </a:r>
            <a:r>
              <a:rPr b="0" lang="en-GB" sz="4400" spc="26" strike="noStrike">
                <a:solidFill>
                  <a:srgbClr val="621360"/>
                </a:solidFill>
                <a:latin typeface="Calibri bold"/>
                <a:ea typeface="Aero Bold"/>
              </a:rPr>
              <a:t>e</a:t>
            </a:r>
            <a:r>
              <a:rPr b="0" lang="en-GB" sz="4400" spc="26" strike="noStrike">
                <a:solidFill>
                  <a:srgbClr val="621360"/>
                </a:solidFill>
                <a:latin typeface="Calibri bold"/>
                <a:ea typeface="Aero Bold"/>
              </a:rPr>
              <a:t>s</a:t>
            </a:r>
            <a:endParaRPr b="0" lang="en-GB" sz="4400" spc="-1" strike="noStrike">
              <a:latin typeface="Arial"/>
            </a:endParaRPr>
          </a:p>
        </p:txBody>
      </p:sp>
      <p:pic>
        <p:nvPicPr>
          <p:cNvPr id="726" name="Picture 71" descr="Person two, coronary artery disease"/>
          <p:cNvPicPr/>
          <p:nvPr/>
        </p:nvPicPr>
        <p:blipFill>
          <a:blip r:embed="rId1"/>
          <a:stretch/>
        </p:blipFill>
        <p:spPr>
          <a:xfrm>
            <a:off x="2988360" y="1925640"/>
            <a:ext cx="8634240" cy="4858560"/>
          </a:xfrm>
          <a:prstGeom prst="rect">
            <a:avLst/>
          </a:prstGeom>
          <a:ln w="0">
            <a:noFill/>
          </a:ln>
        </p:spPr>
      </p:pic>
      <p:sp>
        <p:nvSpPr>
          <p:cNvPr id="727" name="PlaceHolder 2"/>
          <p:cNvSpPr>
            <a:spLocks noGrp="1"/>
          </p:cNvSpPr>
          <p:nvPr>
            <p:ph/>
          </p:nvPr>
        </p:nvSpPr>
        <p:spPr>
          <a:xfrm>
            <a:off x="492120" y="1708200"/>
            <a:ext cx="1115928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Using genotypes at associated loci to predict an outcome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Here with many loci</a:t>
            </a:r>
            <a:endParaRPr b="0" lang="en-GB" sz="2400" spc="-1" strike="noStrike">
              <a:latin typeface="Arial"/>
            </a:endParaRPr>
          </a:p>
        </p:txBody>
      </p:sp>
      <p:sp>
        <p:nvSpPr>
          <p:cNvPr id="72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m</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W</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d</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f</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a:t>
            </a:r>
            <a:r>
              <a:rPr b="0" lang="en-US" sz="4400" spc="26" strike="noStrike">
                <a:solidFill>
                  <a:srgbClr val="621360"/>
                </a:solidFill>
                <a:latin typeface="Calibri bold"/>
                <a:ea typeface="Aero Bold"/>
              </a:rPr>
              <a:t>G</a:t>
            </a:r>
            <a:r>
              <a:rPr b="0" lang="en-US" sz="4400" spc="26" strike="noStrike">
                <a:solidFill>
                  <a:srgbClr val="621360"/>
                </a:solidFill>
                <a:latin typeface="Calibri bold"/>
                <a:ea typeface="Aero Bold"/>
              </a:rPr>
              <a:t>W</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a:t>
            </a:r>
            <a:r>
              <a:rPr b="0" lang="en-US" sz="4400" spc="26" strike="noStrike">
                <a:solidFill>
                  <a:srgbClr val="621360"/>
                </a:solidFill>
                <a:latin typeface="Calibri bold"/>
                <a:ea typeface="Aero Bold"/>
              </a:rPr>
              <a: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m</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d</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f</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 </a:t>
            </a:r>
            <a:endParaRPr b="0" lang="en-GB" sz="4400" spc="-1" strike="noStrike">
              <a:latin typeface="Arial"/>
            </a:endParaRPr>
          </a:p>
        </p:txBody>
      </p:sp>
      <p:sp>
        <p:nvSpPr>
          <p:cNvPr id="730" name="PlaceHolder 2"/>
          <p:cNvSpPr>
            <a:spLocks noGrp="1"/>
          </p:cNvSpPr>
          <p:nvPr>
            <p:ph/>
          </p:nvPr>
        </p:nvSpPr>
        <p:spPr>
          <a:xfrm>
            <a:off x="483840" y="1993680"/>
            <a:ext cx="3304080" cy="4345560"/>
          </a:xfrm>
          <a:prstGeom prst="rect">
            <a:avLst/>
          </a:prstGeom>
          <a:noFill/>
          <a:ln w="0">
            <a:noFill/>
          </a:ln>
        </p:spPr>
        <p:txBody>
          <a:bodyPr lIns="90000" rIns="90000" tIns="45000" bIns="45000" anchor="t">
            <a:norm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Small effect sizes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Biases due to population structure (stratification)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Ethnic bias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Story-telling</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Look at the effect size, not just the p-value</a:t>
            </a:r>
            <a:endParaRPr b="0" lang="en-GB" sz="2400" spc="-1" strike="noStrike">
              <a:latin typeface="Arial"/>
            </a:endParaRPr>
          </a:p>
        </p:txBody>
      </p:sp>
      <p:pic>
        <p:nvPicPr>
          <p:cNvPr id="731" name="Picture 72" descr="PPT - Genome-wide association studies (GWAS) PowerPoint Presentation, free  download - ID:4371579"/>
          <p:cNvPicPr/>
          <p:nvPr/>
        </p:nvPicPr>
        <p:blipFill>
          <a:blip r:embed="rId1"/>
          <a:stretch/>
        </p:blipFill>
        <p:spPr>
          <a:xfrm>
            <a:off x="4674600" y="1474200"/>
            <a:ext cx="6864120" cy="5144760"/>
          </a:xfrm>
          <a:prstGeom prst="rect">
            <a:avLst/>
          </a:prstGeom>
          <a:ln w="0">
            <a:noFill/>
          </a:ln>
        </p:spPr>
      </p:pic>
      <p:sp>
        <p:nvSpPr>
          <p:cNvPr id="732"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483480" y="560520"/>
            <a:ext cx="11136240" cy="1128240"/>
          </a:xfrm>
          <a:prstGeom prst="rect">
            <a:avLst/>
          </a:prstGeom>
          <a:noFill/>
          <a:ln w="0">
            <a:noFill/>
          </a:ln>
        </p:spPr>
        <p:txBody>
          <a:bodyPr lIns="90000" rIns="90000" tIns="45000" bIns="45000" anchor="t">
            <a:noAutofit/>
          </a:bodyPr>
          <a:p>
            <a:pPr>
              <a:lnSpc>
                <a:spcPts val="3600"/>
              </a:lnSpc>
              <a:buNone/>
            </a:pPr>
            <a:r>
              <a:rPr b="0" lang="en-GB" sz="4400" spc="7" strike="noStrike">
                <a:solidFill>
                  <a:srgbClr val="621360"/>
                </a:solidFill>
                <a:latin typeface="Calibri bold"/>
                <a:ea typeface="Aero Bold"/>
              </a:rPr>
              <a:t>G</a:t>
            </a:r>
            <a:r>
              <a:rPr b="0" lang="en-GB" sz="4400" spc="7" strike="noStrike">
                <a:solidFill>
                  <a:srgbClr val="621360"/>
                </a:solidFill>
                <a:latin typeface="Calibri bold"/>
                <a:ea typeface="Aero Bold"/>
              </a:rPr>
              <a:t>o</a:t>
            </a:r>
            <a:r>
              <a:rPr b="0" lang="en-GB" sz="4400" spc="7" strike="noStrike">
                <a:solidFill>
                  <a:srgbClr val="621360"/>
                </a:solidFill>
                <a:latin typeface="Calibri bold"/>
                <a:ea typeface="Aero Bold"/>
              </a:rPr>
              <a:t>a</a:t>
            </a:r>
            <a:r>
              <a:rPr b="0" lang="en-GB" sz="4400" spc="7" strike="noStrike">
                <a:solidFill>
                  <a:srgbClr val="621360"/>
                </a:solidFill>
                <a:latin typeface="Calibri bold"/>
                <a:ea typeface="Aero Bold"/>
              </a:rPr>
              <a:t>l</a:t>
            </a:r>
            <a:r>
              <a:rPr b="0" lang="en-GB" sz="4400" spc="7" strike="noStrike">
                <a:solidFill>
                  <a:srgbClr val="621360"/>
                </a:solidFill>
                <a:latin typeface="Calibri bold"/>
                <a:ea typeface="Aero Bold"/>
              </a:rPr>
              <a:t>s</a:t>
            </a:r>
            <a:r>
              <a:rPr b="0" lang="en-GB" sz="4400" spc="7" strike="noStrike">
                <a:solidFill>
                  <a:srgbClr val="621360"/>
                </a:solidFill>
                <a:latin typeface="Calibri bold"/>
                <a:ea typeface="Aero Bold"/>
              </a:rPr>
              <a:t> </a:t>
            </a:r>
            <a:r>
              <a:rPr b="0" lang="en-GB" sz="4400" spc="7" strike="noStrike">
                <a:solidFill>
                  <a:srgbClr val="621360"/>
                </a:solidFill>
                <a:latin typeface="Calibri bold"/>
                <a:ea typeface="Aero Bold"/>
              </a:rPr>
              <a:t>f</a:t>
            </a:r>
            <a:r>
              <a:rPr b="0" lang="en-GB" sz="4400" spc="7" strike="noStrike">
                <a:solidFill>
                  <a:srgbClr val="621360"/>
                </a:solidFill>
                <a:latin typeface="Calibri bold"/>
                <a:ea typeface="Aero Bold"/>
              </a:rPr>
              <a:t>o</a:t>
            </a:r>
            <a:r>
              <a:rPr b="0" lang="en-GB" sz="4400" spc="7" strike="noStrike">
                <a:solidFill>
                  <a:srgbClr val="621360"/>
                </a:solidFill>
                <a:latin typeface="Calibri bold"/>
                <a:ea typeface="Aero Bold"/>
              </a:rPr>
              <a:t>r</a:t>
            </a:r>
            <a:r>
              <a:rPr b="0" lang="en-GB" sz="4400" spc="7" strike="noStrike">
                <a:solidFill>
                  <a:srgbClr val="621360"/>
                </a:solidFill>
                <a:latin typeface="Calibri bold"/>
                <a:ea typeface="Aero Bold"/>
              </a:rPr>
              <a:t> </a:t>
            </a:r>
            <a:r>
              <a:rPr b="0" lang="en-GB" sz="4400" spc="7" strike="noStrike">
                <a:solidFill>
                  <a:srgbClr val="621360"/>
                </a:solidFill>
                <a:latin typeface="Calibri bold"/>
                <a:ea typeface="Aero Bold"/>
              </a:rPr>
              <a:t>t</a:t>
            </a:r>
            <a:r>
              <a:rPr b="0" lang="en-GB" sz="4400" spc="7" strike="noStrike">
                <a:solidFill>
                  <a:srgbClr val="621360"/>
                </a:solidFill>
                <a:latin typeface="Calibri bold"/>
                <a:ea typeface="Aero Bold"/>
              </a:rPr>
              <a:t>o</a:t>
            </a:r>
            <a:r>
              <a:rPr b="0" lang="en-GB" sz="4400" spc="7" strike="noStrike">
                <a:solidFill>
                  <a:srgbClr val="621360"/>
                </a:solidFill>
                <a:latin typeface="Calibri bold"/>
                <a:ea typeface="Aero Bold"/>
              </a:rPr>
              <a:t>d</a:t>
            </a:r>
            <a:r>
              <a:rPr b="0" lang="en-GB" sz="4400" spc="7" strike="noStrike">
                <a:solidFill>
                  <a:srgbClr val="621360"/>
                </a:solidFill>
                <a:latin typeface="Calibri bold"/>
                <a:ea typeface="Aero Bold"/>
              </a:rPr>
              <a:t>a</a:t>
            </a:r>
            <a:r>
              <a:rPr b="0" lang="en-GB" sz="4400" spc="7" strike="noStrike">
                <a:solidFill>
                  <a:srgbClr val="621360"/>
                </a:solidFill>
                <a:latin typeface="Calibri bold"/>
                <a:ea typeface="Aero Bold"/>
              </a:rPr>
              <a:t>y</a:t>
            </a:r>
            <a:r>
              <a:rPr b="0" lang="en-GB" sz="4400" spc="7" strike="noStrike">
                <a:solidFill>
                  <a:srgbClr val="621360"/>
                </a:solidFill>
                <a:latin typeface="Calibri bold"/>
                <a:ea typeface="Aero Bold"/>
              </a:rPr>
              <a:t>’</a:t>
            </a:r>
            <a:r>
              <a:rPr b="0" lang="en-GB" sz="4400" spc="7" strike="noStrike">
                <a:solidFill>
                  <a:srgbClr val="621360"/>
                </a:solidFill>
                <a:latin typeface="Calibri bold"/>
                <a:ea typeface="Aero Bold"/>
              </a:rPr>
              <a:t>s</a:t>
            </a:r>
            <a:r>
              <a:rPr b="0" lang="en-GB" sz="4400" spc="7" strike="noStrike">
                <a:solidFill>
                  <a:srgbClr val="621360"/>
                </a:solidFill>
                <a:latin typeface="Calibri bold"/>
                <a:ea typeface="Aero Bold"/>
              </a:rPr>
              <a:t> </a:t>
            </a:r>
            <a:r>
              <a:rPr b="0" lang="en-GB" sz="4400" spc="7" strike="noStrike">
                <a:solidFill>
                  <a:srgbClr val="621360"/>
                </a:solidFill>
                <a:latin typeface="Calibri bold"/>
                <a:ea typeface="Aero Bold"/>
              </a:rPr>
              <a:t>l</a:t>
            </a:r>
            <a:r>
              <a:rPr b="0" lang="en-GB" sz="4400" spc="7" strike="noStrike">
                <a:solidFill>
                  <a:srgbClr val="621360"/>
                </a:solidFill>
                <a:latin typeface="Calibri bold"/>
                <a:ea typeface="Aero Bold"/>
              </a:rPr>
              <a:t>e</a:t>
            </a:r>
            <a:r>
              <a:rPr b="0" lang="en-GB" sz="4400" spc="7" strike="noStrike">
                <a:solidFill>
                  <a:srgbClr val="621360"/>
                </a:solidFill>
                <a:latin typeface="Calibri bold"/>
                <a:ea typeface="Aero Bold"/>
              </a:rPr>
              <a:t>c</a:t>
            </a:r>
            <a:r>
              <a:rPr b="0" lang="en-GB" sz="4400" spc="7" strike="noStrike">
                <a:solidFill>
                  <a:srgbClr val="621360"/>
                </a:solidFill>
                <a:latin typeface="Calibri bold"/>
                <a:ea typeface="Aero Bold"/>
              </a:rPr>
              <a:t>t</a:t>
            </a:r>
            <a:r>
              <a:rPr b="0" lang="en-GB" sz="4400" spc="7" strike="noStrike">
                <a:solidFill>
                  <a:srgbClr val="621360"/>
                </a:solidFill>
                <a:latin typeface="Calibri bold"/>
                <a:ea typeface="Aero Bold"/>
              </a:rPr>
              <a:t>u</a:t>
            </a:r>
            <a:r>
              <a:rPr b="0" lang="en-GB" sz="4400" spc="7" strike="noStrike">
                <a:solidFill>
                  <a:srgbClr val="621360"/>
                </a:solidFill>
                <a:latin typeface="Calibri bold"/>
                <a:ea typeface="Aero Bold"/>
              </a:rPr>
              <a:t>r</a:t>
            </a:r>
            <a:r>
              <a:rPr b="0" lang="en-GB" sz="4400" spc="7" strike="noStrike">
                <a:solidFill>
                  <a:srgbClr val="621360"/>
                </a:solidFill>
                <a:latin typeface="Calibri bold"/>
                <a:ea typeface="Aero Bold"/>
              </a:rPr>
              <a:t>e</a:t>
            </a:r>
            <a:endParaRPr b="0" lang="en-GB" sz="4400" spc="-1" strike="noStrike">
              <a:latin typeface="Arial"/>
            </a:endParaRPr>
          </a:p>
        </p:txBody>
      </p:sp>
      <p:sp>
        <p:nvSpPr>
          <p:cNvPr id="585" name="PlaceHolder 2"/>
          <p:cNvSpPr>
            <a:spLocks noGrp="1"/>
          </p:cNvSpPr>
          <p:nvPr>
            <p:ph/>
          </p:nvPr>
        </p:nvSpPr>
        <p:spPr>
          <a:xfrm>
            <a:off x="491400" y="1708200"/>
            <a:ext cx="11156760" cy="4417560"/>
          </a:xfrm>
          <a:prstGeom prst="rect">
            <a:avLst/>
          </a:prstGeom>
          <a:noFill/>
          <a:ln w="0">
            <a:noFill/>
          </a:ln>
        </p:spPr>
        <p:txBody>
          <a:bodyPr lIns="90000" rIns="90000" tIns="45000" bIns="45000" anchor="t">
            <a:noAutofit/>
          </a:bodyPr>
          <a:p>
            <a:pPr>
              <a:lnSpc>
                <a:spcPct val="90000"/>
              </a:lnSpc>
              <a:spcBef>
                <a:spcPts val="1001"/>
              </a:spcBef>
              <a:buNone/>
            </a:pP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What is a genome-wide association study (GWAS)?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How can we detect selection in a single population?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How do we detect divergent selection?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A few methods to detect balancing selection.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The perils of interference and linkage.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As usual: a few limitations to keep in mind.</a:t>
            </a:r>
            <a:endParaRPr b="0" lang="en-GB" sz="2400" spc="-1" strike="noStrike">
              <a:latin typeface="Arial"/>
            </a:endParaRPr>
          </a:p>
          <a:p>
            <a:pPr>
              <a:lnSpc>
                <a:spcPct val="90000"/>
              </a:lnSpc>
              <a:spcBef>
                <a:spcPts val="1001"/>
              </a:spcBef>
              <a:buNone/>
            </a:pPr>
            <a:endParaRPr b="0" lang="en-GB" sz="2400" spc="-1" strike="noStrike">
              <a:latin typeface="Arial"/>
            </a:endParaRPr>
          </a:p>
          <a:p>
            <a:pPr>
              <a:lnSpc>
                <a:spcPct val="90000"/>
              </a:lnSpc>
              <a:spcBef>
                <a:spcPts val="1001"/>
              </a:spcBef>
              <a:buNone/>
            </a:pPr>
            <a:endParaRPr b="0" lang="en-GB" sz="2400" spc="-1" strike="noStrike">
              <a:latin typeface="Arial"/>
            </a:endParaRPr>
          </a:p>
          <a:p>
            <a:pPr>
              <a:lnSpc>
                <a:spcPct val="90000"/>
              </a:lnSpc>
              <a:spcBef>
                <a:spcPts val="1001"/>
              </a:spcBef>
              <a:buNone/>
            </a:pPr>
            <a:endParaRPr b="0" lang="en-GB" sz="2400" spc="-1" strike="noStrike">
              <a:latin typeface="Arial"/>
            </a:endParaRPr>
          </a:p>
          <a:p>
            <a:pPr>
              <a:lnSpc>
                <a:spcPct val="90000"/>
              </a:lnSpc>
              <a:spcBef>
                <a:spcPts val="1001"/>
              </a:spcBef>
              <a:buNone/>
            </a:pPr>
            <a:endParaRPr b="0" lang="en-GB" sz="2400" spc="-1" strike="noStrike">
              <a:latin typeface="Arial"/>
            </a:endParaRPr>
          </a:p>
          <a:p>
            <a:pPr>
              <a:lnSpc>
                <a:spcPct val="90000"/>
              </a:lnSpc>
              <a:spcBef>
                <a:spcPts val="1001"/>
              </a:spcBef>
              <a:buNone/>
            </a:pP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 few GWAS models</a:t>
            </a:r>
            <a:endParaRPr b="0" lang="en-GB" sz="4400" spc="-1" strike="noStrike">
              <a:latin typeface="Arial"/>
            </a:endParaRPr>
          </a:p>
        </p:txBody>
      </p:sp>
      <p:pic>
        <p:nvPicPr>
          <p:cNvPr id="734" name="" descr=""/>
          <p:cNvPicPr/>
          <p:nvPr/>
        </p:nvPicPr>
        <p:blipFill>
          <a:blip r:embed="rId1"/>
          <a:stretch/>
        </p:blipFill>
        <p:spPr>
          <a:xfrm>
            <a:off x="3492000" y="1260000"/>
            <a:ext cx="5654880" cy="5608080"/>
          </a:xfrm>
          <a:prstGeom prst="rect">
            <a:avLst/>
          </a:prstGeom>
          <a:ln w="0">
            <a:noFill/>
          </a:ln>
        </p:spPr>
      </p:pic>
      <p:pic>
        <p:nvPicPr>
          <p:cNvPr id="735" name="" descr=""/>
          <p:cNvPicPr/>
          <p:nvPr/>
        </p:nvPicPr>
        <p:blipFill>
          <a:blip r:embed="rId2"/>
          <a:stretch/>
        </p:blipFill>
        <p:spPr>
          <a:xfrm>
            <a:off x="0" y="5612760"/>
            <a:ext cx="1244880" cy="1244880"/>
          </a:xfrm>
          <a:prstGeom prst="rect">
            <a:avLst/>
          </a:prstGeom>
          <a:ln w="0">
            <a:noFill/>
          </a:ln>
        </p:spPr>
      </p:pic>
      <p:sp>
        <p:nvSpPr>
          <p:cNvPr id="736"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 few </a:t>
            </a:r>
            <a:r>
              <a:rPr b="0" lang="en-US" sz="4400" spc="26" strike="noStrike">
                <a:solidFill>
                  <a:srgbClr val="621360"/>
                </a:solidFill>
                <a:latin typeface="Calibri bold"/>
                <a:ea typeface="Aero Bold"/>
              </a:rPr>
              <a:t>GWAS </a:t>
            </a:r>
            <a:r>
              <a:rPr b="0" lang="en-US" sz="4400" spc="26" strike="noStrike">
                <a:solidFill>
                  <a:srgbClr val="621360"/>
                </a:solidFill>
                <a:latin typeface="Calibri bold"/>
                <a:ea typeface="Aero Bold"/>
              </a:rPr>
              <a:t>models</a:t>
            </a:r>
            <a:endParaRPr b="0" lang="en-GB" sz="4400" spc="-1" strike="noStrike">
              <a:latin typeface="Arial"/>
            </a:endParaRPr>
          </a:p>
        </p:txBody>
      </p:sp>
      <p:pic>
        <p:nvPicPr>
          <p:cNvPr id="738" name="" descr=""/>
          <p:cNvPicPr/>
          <p:nvPr/>
        </p:nvPicPr>
        <p:blipFill>
          <a:blip r:embed="rId1"/>
          <a:stretch/>
        </p:blipFill>
        <p:spPr>
          <a:xfrm>
            <a:off x="3492000" y="1260000"/>
            <a:ext cx="5654880" cy="5608080"/>
          </a:xfrm>
          <a:prstGeom prst="rect">
            <a:avLst/>
          </a:prstGeom>
          <a:ln w="0">
            <a:noFill/>
          </a:ln>
        </p:spPr>
      </p:pic>
      <p:pic>
        <p:nvPicPr>
          <p:cNvPr id="739" name="" descr=""/>
          <p:cNvPicPr/>
          <p:nvPr/>
        </p:nvPicPr>
        <p:blipFill>
          <a:blip r:embed="rId2"/>
          <a:stretch/>
        </p:blipFill>
        <p:spPr>
          <a:xfrm>
            <a:off x="0" y="5612760"/>
            <a:ext cx="1244880" cy="1244880"/>
          </a:xfrm>
          <a:prstGeom prst="rect">
            <a:avLst/>
          </a:prstGeom>
          <a:ln w="0">
            <a:noFill/>
          </a:ln>
        </p:spPr>
      </p:pic>
      <p:sp>
        <p:nvSpPr>
          <p:cNvPr id="740"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1" name="" descr=""/>
          <p:cNvPicPr/>
          <p:nvPr/>
        </p:nvPicPr>
        <p:blipFill>
          <a:blip r:embed="rId1"/>
          <a:srcRect l="0" t="0" r="20670" b="0"/>
          <a:stretch/>
        </p:blipFill>
        <p:spPr>
          <a:xfrm>
            <a:off x="540000" y="131040"/>
            <a:ext cx="3599640" cy="6622560"/>
          </a:xfrm>
          <a:prstGeom prst="rect">
            <a:avLst/>
          </a:prstGeom>
          <a:ln w="0">
            <a:noFill/>
          </a:ln>
        </p:spPr>
      </p:pic>
      <p:pic>
        <p:nvPicPr>
          <p:cNvPr id="742" name="" descr=""/>
          <p:cNvPicPr/>
          <p:nvPr/>
        </p:nvPicPr>
        <p:blipFill>
          <a:blip r:embed="rId2"/>
          <a:srcRect l="79283" t="0" r="0" b="0"/>
          <a:stretch/>
        </p:blipFill>
        <p:spPr>
          <a:xfrm rot="5400000">
            <a:off x="6867000" y="-2055600"/>
            <a:ext cx="797400" cy="5628600"/>
          </a:xfrm>
          <a:prstGeom prst="rect">
            <a:avLst/>
          </a:prstGeom>
          <a:ln w="0">
            <a:noFill/>
          </a:ln>
        </p:spPr>
      </p:pic>
      <p:pic>
        <p:nvPicPr>
          <p:cNvPr id="743" name="" descr=""/>
          <p:cNvPicPr/>
          <p:nvPr/>
        </p:nvPicPr>
        <p:blipFill>
          <a:blip r:embed="rId3"/>
          <a:stretch/>
        </p:blipFill>
        <p:spPr>
          <a:xfrm>
            <a:off x="4680000" y="1080000"/>
            <a:ext cx="5759640" cy="3468600"/>
          </a:xfrm>
          <a:prstGeom prst="rect">
            <a:avLst/>
          </a:prstGeom>
          <a:ln w="0">
            <a:noFill/>
          </a:ln>
        </p:spPr>
      </p:pic>
      <p:pic>
        <p:nvPicPr>
          <p:cNvPr id="744" name="" descr=""/>
          <p:cNvPicPr/>
          <p:nvPr/>
        </p:nvPicPr>
        <p:blipFill>
          <a:blip r:embed="rId4"/>
          <a:stretch/>
        </p:blipFill>
        <p:spPr>
          <a:xfrm>
            <a:off x="5220000" y="4764600"/>
            <a:ext cx="4621680" cy="1895040"/>
          </a:xfrm>
          <a:prstGeom prst="rect">
            <a:avLst/>
          </a:prstGeom>
          <a:ln w="0">
            <a:noFill/>
          </a:ln>
        </p:spPr>
      </p:pic>
      <p:sp>
        <p:nvSpPr>
          <p:cNvPr id="745"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a:t>
            </a:r>
            <a:r>
              <a:rPr b="0" lang="en-US" sz="4400" spc="26" strike="noStrike">
                <a:solidFill>
                  <a:srgbClr val="621360"/>
                </a:solidFill>
                <a:latin typeface="Calibri bold"/>
                <a:ea typeface="Aero Bold"/>
              </a:rPr>
              <a:t>me </a:t>
            </a:r>
            <a:r>
              <a:rPr b="0" lang="en-US" sz="4400" spc="26" strike="noStrike">
                <a:solidFill>
                  <a:srgbClr val="621360"/>
                </a:solidFill>
                <a:latin typeface="Calibri bold"/>
                <a:ea typeface="Aero Bold"/>
              </a:rPr>
              <a:t>Wide </a:t>
            </a:r>
            <a:r>
              <a:rPr b="0" lang="en-US" sz="4400" spc="26" strike="noStrike">
                <a:solidFill>
                  <a:srgbClr val="621360"/>
                </a:solidFill>
                <a:latin typeface="Calibri bold"/>
                <a:ea typeface="Aero Bold"/>
              </a:rPr>
              <a:t>Scans </a:t>
            </a:r>
            <a:r>
              <a:rPr b="0" lang="en-US" sz="4400" spc="26" strike="noStrike">
                <a:solidFill>
                  <a:srgbClr val="621360"/>
                </a:solidFill>
                <a:latin typeface="Calibri bold"/>
                <a:ea typeface="Aero Bold"/>
              </a:rPr>
              <a:t>of </a:t>
            </a:r>
            <a:r>
              <a:rPr b="0" lang="en-US" sz="4400" spc="26" strike="noStrike">
                <a:solidFill>
                  <a:srgbClr val="621360"/>
                </a:solidFill>
                <a:latin typeface="Calibri bold"/>
                <a:ea typeface="Aero Bold"/>
              </a:rPr>
              <a:t>Associ</a:t>
            </a:r>
            <a:r>
              <a:rPr b="0" lang="en-US" sz="4400" spc="26" strike="noStrike">
                <a:solidFill>
                  <a:srgbClr val="621360"/>
                </a:solidFill>
                <a:latin typeface="Calibri bold"/>
                <a:ea typeface="Aero Bold"/>
              </a:rPr>
              <a:t>ation </a:t>
            </a:r>
            <a:r>
              <a:rPr b="0" lang="en-US" sz="4400" spc="26" strike="noStrike">
                <a:solidFill>
                  <a:srgbClr val="621360"/>
                </a:solidFill>
                <a:latin typeface="Calibri bold"/>
                <a:ea typeface="Aero Bold"/>
              </a:rPr>
              <a:t>(GWAS</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limitati</a:t>
            </a:r>
            <a:r>
              <a:rPr b="0" lang="en-US" sz="4400" spc="26" strike="noStrike">
                <a:solidFill>
                  <a:srgbClr val="621360"/>
                </a:solidFill>
                <a:latin typeface="Calibri bold"/>
                <a:ea typeface="Aero Bold"/>
              </a:rPr>
              <a:t>ons </a:t>
            </a:r>
            <a:r>
              <a:rPr b="0" lang="en-US" sz="4400" spc="26" strike="noStrike">
                <a:solidFill>
                  <a:srgbClr val="621360"/>
                </a:solidFill>
                <a:latin typeface="Calibri bold"/>
                <a:ea typeface="Aero Bold"/>
              </a:rPr>
              <a:t>and </a:t>
            </a:r>
            <a:r>
              <a:rPr b="0" lang="en-US" sz="4400" spc="26" strike="noStrike">
                <a:solidFill>
                  <a:srgbClr val="621360"/>
                </a:solidFill>
                <a:latin typeface="Calibri bold"/>
                <a:ea typeface="Aero Bold"/>
              </a:rPr>
              <a:t>pitfalls </a:t>
            </a:r>
            <a:endParaRPr b="0" lang="en-GB" sz="4400" spc="-1" strike="noStrike">
              <a:latin typeface="Arial"/>
            </a:endParaRPr>
          </a:p>
        </p:txBody>
      </p:sp>
      <p:sp>
        <p:nvSpPr>
          <p:cNvPr id="747" name="PlaceHolder 2"/>
          <p:cNvSpPr>
            <a:spLocks noGrp="1"/>
          </p:cNvSpPr>
          <p:nvPr>
            <p:ph/>
          </p:nvPr>
        </p:nvSpPr>
        <p:spPr>
          <a:xfrm>
            <a:off x="483840" y="1993680"/>
            <a:ext cx="3651480" cy="4345560"/>
          </a:xfrm>
          <a:prstGeom prst="rect">
            <a:avLst/>
          </a:prstGeom>
          <a:noFill/>
          <a:ln w="0">
            <a:noFill/>
          </a:ln>
        </p:spPr>
        <p:txBody>
          <a:bodyPr lIns="90000" rIns="90000" tIns="45000" bIns="45000" anchor="t">
            <a:norm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Small effect sizes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Biases due to population structure (stratification)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Ethnic bias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Story-telling</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Look at the effect size (</a:t>
            </a:r>
            <a:r>
              <a:rPr b="0" i="1" lang="en-GB" sz="2400" spc="-1" strike="noStrike">
                <a:solidFill>
                  <a:srgbClr val="343434"/>
                </a:solidFill>
                <a:latin typeface="wasy10"/>
                <a:ea typeface="wasy10"/>
              </a:rPr>
              <a:t>β</a:t>
            </a:r>
            <a:r>
              <a:rPr b="0" lang="en-GB" sz="2400" spc="-1" strike="noStrike">
                <a:solidFill>
                  <a:srgbClr val="343434"/>
                </a:solidFill>
                <a:latin typeface="Calibri"/>
                <a:ea typeface="wasy10"/>
              </a:rPr>
              <a:t>), not just the p-value.</a:t>
            </a:r>
            <a:endParaRPr b="0" lang="en-GB" sz="2400" spc="-1" strike="noStrike">
              <a:latin typeface="Arial"/>
            </a:endParaRPr>
          </a:p>
        </p:txBody>
      </p:sp>
      <p:pic>
        <p:nvPicPr>
          <p:cNvPr id="748" name="Picture 73" descr="GWAS « Razib Khan"/>
          <p:cNvPicPr/>
          <p:nvPr/>
        </p:nvPicPr>
        <p:blipFill>
          <a:blip r:embed="rId1"/>
          <a:stretch/>
        </p:blipFill>
        <p:spPr>
          <a:xfrm>
            <a:off x="4273560" y="1942560"/>
            <a:ext cx="7206840" cy="4396320"/>
          </a:xfrm>
          <a:prstGeom prst="rect">
            <a:avLst/>
          </a:prstGeom>
          <a:ln w="0">
            <a:noFill/>
          </a:ln>
        </p:spPr>
      </p:pic>
      <p:sp>
        <p:nvSpPr>
          <p:cNvPr id="749" name=""/>
          <p:cNvSpPr/>
          <p:nvPr/>
        </p:nvSpPr>
        <p:spPr>
          <a:xfrm>
            <a:off x="7560000" y="6480000"/>
            <a:ext cx="41349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Martin et al. Nat Genet 2019.</a:t>
            </a:r>
            <a:endParaRPr b="0" lang="en-GB" sz="1800" spc="-1" strike="noStrike">
              <a:latin typeface="Arial"/>
            </a:endParaRPr>
          </a:p>
        </p:txBody>
      </p:sp>
      <p:sp>
        <p:nvSpPr>
          <p:cNvPr id="750"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Scans </a:t>
            </a:r>
            <a:r>
              <a:rPr b="0" lang="en-GB" sz="4400" spc="26" strike="noStrike">
                <a:solidFill>
                  <a:srgbClr val="621360"/>
                </a:solidFill>
                <a:latin typeface="Calibri bold"/>
                <a:ea typeface="Aero Bold"/>
              </a:rPr>
              <a:t>for </a:t>
            </a:r>
            <a:r>
              <a:rPr b="0" lang="en-GB" sz="4400" spc="26" strike="noStrike">
                <a:solidFill>
                  <a:srgbClr val="621360"/>
                </a:solidFill>
                <a:latin typeface="Calibri bold"/>
                <a:ea typeface="Aero Bold"/>
              </a:rPr>
              <a:t>selectio</a:t>
            </a:r>
            <a:r>
              <a:rPr b="0" lang="en-GB" sz="4400" spc="26" strike="noStrike">
                <a:solidFill>
                  <a:srgbClr val="621360"/>
                </a:solidFill>
                <a:latin typeface="Calibri bold"/>
                <a:ea typeface="Aero Bold"/>
              </a:rPr>
              <a:t>n. </a:t>
            </a:r>
            <a:r>
              <a:rPr b="0" lang="en-GB" sz="4400" spc="26" strike="noStrike">
                <a:solidFill>
                  <a:srgbClr val="621360"/>
                </a:solidFill>
                <a:latin typeface="Calibri bold"/>
                <a:ea typeface="Aero Bold"/>
              </a:rPr>
              <a:t>Quick </a:t>
            </a:r>
            <a:r>
              <a:rPr b="0" lang="en-GB" sz="4400" spc="26" strike="noStrike">
                <a:solidFill>
                  <a:srgbClr val="621360"/>
                </a:solidFill>
                <a:latin typeface="Calibri bold"/>
                <a:ea typeface="Aero Bold"/>
              </a:rPr>
              <a:t>remind</a:t>
            </a:r>
            <a:r>
              <a:rPr b="0" lang="en-GB" sz="4400" spc="26" strike="noStrike">
                <a:solidFill>
                  <a:srgbClr val="621360"/>
                </a:solidFill>
                <a:latin typeface="Calibri bold"/>
                <a:ea typeface="Aero Bold"/>
              </a:rPr>
              <a:t>er</a:t>
            </a:r>
            <a:endParaRPr b="0" lang="en-GB" sz="4400" spc="-1" strike="noStrike">
              <a:latin typeface="Arial"/>
            </a:endParaRPr>
          </a:p>
        </p:txBody>
      </p:sp>
      <p:sp>
        <p:nvSpPr>
          <p:cNvPr id="752" name=""/>
          <p:cNvSpPr/>
          <p:nvPr/>
        </p:nvSpPr>
        <p:spPr>
          <a:xfrm>
            <a:off x="7740000" y="6426360"/>
            <a:ext cx="3922920" cy="42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https://www.idtdna.com/pages/education/decoded/article/genotyping-terms-to-know</a:t>
            </a:r>
            <a:endParaRPr b="0" lang="en-GB" sz="1200" spc="-1" strike="noStrike">
              <a:latin typeface="Arial"/>
            </a:endParaRPr>
          </a:p>
        </p:txBody>
      </p:sp>
      <p:pic>
        <p:nvPicPr>
          <p:cNvPr id="753" name="" descr=""/>
          <p:cNvPicPr/>
          <p:nvPr/>
        </p:nvPicPr>
        <p:blipFill>
          <a:blip r:embed="rId1"/>
          <a:stretch/>
        </p:blipFill>
        <p:spPr>
          <a:xfrm>
            <a:off x="360000" y="1440000"/>
            <a:ext cx="11073960" cy="4135320"/>
          </a:xfrm>
          <a:prstGeom prst="rect">
            <a:avLst/>
          </a:prstGeom>
          <a:ln w="0">
            <a:noFill/>
          </a:ln>
        </p:spPr>
      </p:pic>
      <p:sp>
        <p:nvSpPr>
          <p:cNvPr id="754"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a:t>
            </a:r>
            <a:r>
              <a:rPr b="0" lang="en-GB" sz="4400" spc="26" strike="noStrike">
                <a:solidFill>
                  <a:srgbClr val="621360"/>
                </a:solidFill>
                <a:latin typeface="Calibri bold"/>
                <a:ea typeface="Aero Bold"/>
              </a:rPr>
              <a:t>(hard) </a:t>
            </a:r>
            <a:r>
              <a:rPr b="0" lang="en-GB" sz="4400" spc="26" strike="noStrike">
                <a:solidFill>
                  <a:srgbClr val="621360"/>
                </a:solidFill>
                <a:latin typeface="Calibri bold"/>
                <a:ea typeface="Aero Bold"/>
              </a:rPr>
              <a:t>selecti</a:t>
            </a:r>
            <a:r>
              <a:rPr b="0" lang="en-GB" sz="4400" spc="26" strike="noStrike">
                <a:solidFill>
                  <a:srgbClr val="621360"/>
                </a:solidFill>
                <a:latin typeface="Calibri bold"/>
                <a:ea typeface="Aero Bold"/>
              </a:rPr>
              <a:t>ve </a:t>
            </a:r>
            <a:r>
              <a:rPr b="0" lang="en-GB" sz="4400" spc="26" strike="noStrike">
                <a:solidFill>
                  <a:srgbClr val="621360"/>
                </a:solidFill>
                <a:latin typeface="Calibri bold"/>
                <a:ea typeface="Aero Bold"/>
              </a:rPr>
              <a:t>sweep</a:t>
            </a:r>
            <a:endParaRPr b="0" lang="en-GB" sz="4400" spc="-1" strike="noStrike">
              <a:latin typeface="Arial"/>
            </a:endParaRPr>
          </a:p>
        </p:txBody>
      </p:sp>
      <p:sp>
        <p:nvSpPr>
          <p:cNvPr id="756" name="PlaceHolder 2"/>
          <p:cNvSpPr>
            <a:spLocks noGrp="1"/>
          </p:cNvSpPr>
          <p:nvPr>
            <p:ph/>
          </p:nvPr>
        </p:nvSpPr>
        <p:spPr>
          <a:xfrm>
            <a:off x="491760" y="1695960"/>
            <a:ext cx="724356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The association between alleles across individuals usually breaks down because of recombination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Recent selection leads to a fast increase in frequency of the selected allele and those at the vicinity (selective sweep)</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One consequence: drop in ‘how different’ alleles are near the selected locus</a:t>
            </a:r>
            <a:endParaRPr b="0" lang="en-GB" sz="2400" spc="-1" strike="noStrike">
              <a:latin typeface="Arial"/>
            </a:endParaRPr>
          </a:p>
        </p:txBody>
      </p:sp>
      <p:sp>
        <p:nvSpPr>
          <p:cNvPr id="757" name=""/>
          <p:cNvSpPr/>
          <p:nvPr/>
        </p:nvSpPr>
        <p:spPr>
          <a:xfrm>
            <a:off x="8100000" y="6579000"/>
            <a:ext cx="3595320" cy="25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Cutter and Payseur Nat. Rev. Genet. 2013</a:t>
            </a:r>
            <a:endParaRPr b="0" lang="en-GB" sz="1200" spc="-1" strike="noStrike">
              <a:latin typeface="Arial"/>
            </a:endParaRPr>
          </a:p>
        </p:txBody>
      </p:sp>
      <p:pic>
        <p:nvPicPr>
          <p:cNvPr id="758" name="" descr=""/>
          <p:cNvPicPr/>
          <p:nvPr/>
        </p:nvPicPr>
        <p:blipFill>
          <a:blip r:embed="rId1"/>
          <a:srcRect l="0" t="5703" r="73298" b="60277"/>
          <a:stretch/>
        </p:blipFill>
        <p:spPr>
          <a:xfrm>
            <a:off x="4568400" y="4320000"/>
            <a:ext cx="2086920" cy="2334960"/>
          </a:xfrm>
          <a:prstGeom prst="rect">
            <a:avLst/>
          </a:prstGeom>
          <a:ln w="0">
            <a:noFill/>
          </a:ln>
        </p:spPr>
      </p:pic>
      <p:pic>
        <p:nvPicPr>
          <p:cNvPr id="759" name="" descr=""/>
          <p:cNvPicPr/>
          <p:nvPr/>
        </p:nvPicPr>
        <p:blipFill>
          <a:blip r:embed="rId2"/>
          <a:srcRect l="0" t="39947" r="73298" b="33855"/>
          <a:stretch/>
        </p:blipFill>
        <p:spPr>
          <a:xfrm>
            <a:off x="9000000" y="4779360"/>
            <a:ext cx="2086920" cy="1794960"/>
          </a:xfrm>
          <a:prstGeom prst="rect">
            <a:avLst/>
          </a:prstGeom>
          <a:ln w="0">
            <a:noFill/>
          </a:ln>
        </p:spPr>
      </p:pic>
      <p:sp>
        <p:nvSpPr>
          <p:cNvPr id="760" name=""/>
          <p:cNvSpPr/>
          <p:nvPr/>
        </p:nvSpPr>
        <p:spPr>
          <a:xfrm>
            <a:off x="7200000" y="5472000"/>
            <a:ext cx="1435320" cy="1753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fillRef idx="0"/>
          <a:effectRef idx="0"/>
          <a:fontRef idx="minor"/>
        </p:style>
      </p:sp>
      <p:sp>
        <p:nvSpPr>
          <p:cNvPr id="761" name=""/>
          <p:cNvSpPr/>
          <p:nvPr/>
        </p:nvSpPr>
        <p:spPr>
          <a:xfrm>
            <a:off x="7149960" y="4860000"/>
            <a:ext cx="1305360" cy="545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343434"/>
                </a:solidFill>
                <a:latin typeface="Calibri"/>
                <a:ea typeface="DejaVu Sans"/>
              </a:rPr>
              <a:t>Fast rise in frequency</a:t>
            </a:r>
            <a:endParaRPr b="0" lang="en-GB" sz="1800" spc="-1" strike="noStrike">
              <a:latin typeface="Arial"/>
            </a:endParaRPr>
          </a:p>
        </p:txBody>
      </p:sp>
      <p:sp>
        <p:nvSpPr>
          <p:cNvPr id="762"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29"/>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diversity statistics</a:t>
            </a:r>
            <a:endParaRPr b="0" lang="en-GB" sz="4400" spc="-1" strike="noStrike">
              <a:latin typeface="Arial"/>
            </a:endParaRPr>
          </a:p>
        </p:txBody>
      </p:sp>
      <p:pic>
        <p:nvPicPr>
          <p:cNvPr id="764" name="" descr=""/>
          <p:cNvPicPr/>
          <p:nvPr/>
        </p:nvPicPr>
        <p:blipFill>
          <a:blip r:embed="rId1"/>
          <a:srcRect l="2823" t="0" r="9511" b="55419"/>
          <a:stretch/>
        </p:blipFill>
        <p:spPr>
          <a:xfrm>
            <a:off x="360000" y="2160000"/>
            <a:ext cx="11157840" cy="3066120"/>
          </a:xfrm>
          <a:prstGeom prst="rect">
            <a:avLst/>
          </a:prstGeom>
          <a:ln w="0">
            <a:noFill/>
          </a:ln>
        </p:spPr>
      </p:pic>
      <p:pic>
        <p:nvPicPr>
          <p:cNvPr id="765" name="" descr=""/>
          <p:cNvPicPr/>
          <p:nvPr/>
        </p:nvPicPr>
        <p:blipFill>
          <a:blip r:embed="rId2"/>
          <a:srcRect l="0" t="65976" r="73298" b="0"/>
          <a:stretch/>
        </p:blipFill>
        <p:spPr>
          <a:xfrm>
            <a:off x="7992000" y="1620000"/>
            <a:ext cx="3526920" cy="3946680"/>
          </a:xfrm>
          <a:prstGeom prst="rect">
            <a:avLst/>
          </a:prstGeom>
          <a:ln w="0">
            <a:noFill/>
          </a:ln>
        </p:spPr>
      </p:pic>
      <p:sp>
        <p:nvSpPr>
          <p:cNvPr id="766"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25"/>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the Allele Frequency Spectrum</a:t>
            </a:r>
            <a:endParaRPr b="0" lang="en-GB" sz="4400" spc="-1" strike="noStrike">
              <a:latin typeface="Arial"/>
            </a:endParaRPr>
          </a:p>
        </p:txBody>
      </p:sp>
      <p:sp>
        <p:nvSpPr>
          <p:cNvPr id="768" name="PlaceHolder 26"/>
          <p:cNvSpPr/>
          <p:nvPr/>
        </p:nvSpPr>
        <p:spPr>
          <a:xfrm>
            <a:off x="492120" y="1695960"/>
            <a:ext cx="472680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A selective sweep leads to a change in the frequency of derived alleles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This signature can be detected by contrasting local and global (or simulated) ‘neutral’ spectra</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Can be described by diversity statistics, such as Tajima’s </a:t>
            </a:r>
            <a:r>
              <a:rPr b="0" i="1" lang="en-GB" sz="2200" spc="-1" strike="noStrike">
                <a:solidFill>
                  <a:srgbClr val="343434"/>
                </a:solidFill>
                <a:latin typeface="Calibri"/>
                <a:ea typeface="DejaVu Sans"/>
              </a:rPr>
              <a:t>D</a:t>
            </a:r>
            <a:endParaRPr b="0" lang="en-GB" sz="2200" spc="-1" strike="noStrike">
              <a:latin typeface="Arial"/>
            </a:endParaRPr>
          </a:p>
          <a:p>
            <a:pPr>
              <a:lnSpc>
                <a:spcPct val="90000"/>
              </a:lnSpc>
              <a:spcBef>
                <a:spcPts val="1001"/>
              </a:spcBef>
              <a:buNone/>
            </a:pPr>
            <a:endParaRPr b="0" lang="en-GB" sz="2200" spc="-1" strike="noStrike">
              <a:latin typeface="Arial"/>
            </a:endParaRPr>
          </a:p>
        </p:txBody>
      </p:sp>
      <p:pic>
        <p:nvPicPr>
          <p:cNvPr id="769" name="" descr=""/>
          <p:cNvPicPr/>
          <p:nvPr/>
        </p:nvPicPr>
        <p:blipFill>
          <a:blip r:embed="rId1"/>
          <a:stretch/>
        </p:blipFill>
        <p:spPr>
          <a:xfrm>
            <a:off x="-4680" y="5580000"/>
            <a:ext cx="1263240" cy="1263240"/>
          </a:xfrm>
          <a:prstGeom prst="rect">
            <a:avLst/>
          </a:prstGeom>
          <a:ln w="0">
            <a:noFill/>
          </a:ln>
        </p:spPr>
      </p:pic>
      <p:pic>
        <p:nvPicPr>
          <p:cNvPr id="770" name="" descr=""/>
          <p:cNvPicPr/>
          <p:nvPr/>
        </p:nvPicPr>
        <p:blipFill>
          <a:blip r:embed="rId2"/>
          <a:srcRect l="67611" t="4316" r="1619" b="79675"/>
          <a:stretch/>
        </p:blipFill>
        <p:spPr>
          <a:xfrm>
            <a:off x="5220000" y="1800360"/>
            <a:ext cx="6479280" cy="3598560"/>
          </a:xfrm>
          <a:prstGeom prst="rect">
            <a:avLst/>
          </a:prstGeom>
          <a:ln w="0">
            <a:noFill/>
          </a:ln>
        </p:spPr>
      </p:pic>
      <p:sp>
        <p:nvSpPr>
          <p:cNvPr id="77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9"/>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the Allele Frequency Spectrum</a:t>
            </a:r>
            <a:endParaRPr b="0" lang="en-GB" sz="4400" spc="-1" strike="noStrike">
              <a:latin typeface="Arial"/>
            </a:endParaRPr>
          </a:p>
        </p:txBody>
      </p:sp>
      <p:sp>
        <p:nvSpPr>
          <p:cNvPr id="773" name="PlaceHolder 23"/>
          <p:cNvSpPr/>
          <p:nvPr/>
        </p:nvSpPr>
        <p:spPr>
          <a:xfrm>
            <a:off x="492120" y="1695960"/>
            <a:ext cx="508644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A selective sweep leads to a change in the frequency of derived alleles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This signature can be detected by contrasting local and global (or simulated) ‘neutral’ spectra</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Can be described by diversity statistics, such as Tajima’s </a:t>
            </a:r>
            <a:r>
              <a:rPr b="0" i="1" lang="en-GB" sz="2200" spc="-1" strike="noStrike">
                <a:solidFill>
                  <a:srgbClr val="343434"/>
                </a:solidFill>
                <a:latin typeface="Calibri"/>
                <a:ea typeface="DejaVu Sans"/>
              </a:rPr>
              <a:t>D</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The entire spectrum can be used more efficiently: Composite Likelihood Ratios (CLR) estimated by SweepFinder/SweeD.</a:t>
            </a:r>
            <a:endParaRPr b="0" lang="en-GB" sz="2200" spc="-1" strike="noStrike">
              <a:latin typeface="Arial"/>
            </a:endParaRPr>
          </a:p>
        </p:txBody>
      </p:sp>
      <p:pic>
        <p:nvPicPr>
          <p:cNvPr id="774" name="" descr=""/>
          <p:cNvPicPr/>
          <p:nvPr/>
        </p:nvPicPr>
        <p:blipFill>
          <a:blip r:embed="rId1"/>
          <a:stretch/>
        </p:blipFill>
        <p:spPr>
          <a:xfrm>
            <a:off x="-4680" y="5580000"/>
            <a:ext cx="1263240" cy="1263240"/>
          </a:xfrm>
          <a:prstGeom prst="rect">
            <a:avLst/>
          </a:prstGeom>
          <a:ln w="0">
            <a:noFill/>
          </a:ln>
        </p:spPr>
      </p:pic>
      <p:pic>
        <p:nvPicPr>
          <p:cNvPr id="775" name="" descr=""/>
          <p:cNvPicPr/>
          <p:nvPr/>
        </p:nvPicPr>
        <p:blipFill>
          <a:blip r:embed="rId2"/>
          <a:stretch/>
        </p:blipFill>
        <p:spPr>
          <a:xfrm>
            <a:off x="5604480" y="1549440"/>
            <a:ext cx="6094080" cy="4389120"/>
          </a:xfrm>
          <a:prstGeom prst="rect">
            <a:avLst/>
          </a:prstGeom>
          <a:ln w="0">
            <a:noFill/>
          </a:ln>
        </p:spPr>
      </p:pic>
      <p:sp>
        <p:nvSpPr>
          <p:cNvPr id="776"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8"/>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differentiation statistics</a:t>
            </a:r>
            <a:endParaRPr b="0" lang="en-GB" sz="4400" spc="-1" strike="noStrike">
              <a:latin typeface="Arial"/>
            </a:endParaRPr>
          </a:p>
        </p:txBody>
      </p:sp>
      <p:pic>
        <p:nvPicPr>
          <p:cNvPr id="778" name="" descr=""/>
          <p:cNvPicPr/>
          <p:nvPr/>
        </p:nvPicPr>
        <p:blipFill>
          <a:blip r:embed="rId1"/>
          <a:srcRect l="66380" t="36528" r="0" b="13686"/>
          <a:stretch/>
        </p:blipFill>
        <p:spPr>
          <a:xfrm>
            <a:off x="7304040" y="1098360"/>
            <a:ext cx="4318560" cy="5596200"/>
          </a:xfrm>
          <a:prstGeom prst="rect">
            <a:avLst/>
          </a:prstGeom>
          <a:ln w="0">
            <a:noFill/>
          </a:ln>
        </p:spPr>
      </p:pic>
      <p:pic>
        <p:nvPicPr>
          <p:cNvPr id="779" name="" descr=""/>
          <p:cNvPicPr/>
          <p:nvPr/>
        </p:nvPicPr>
        <p:blipFill>
          <a:blip r:embed="rId2"/>
          <a:srcRect l="92948" t="89511" r="1400" b="4035"/>
          <a:stretch/>
        </p:blipFill>
        <p:spPr>
          <a:xfrm>
            <a:off x="10724400" y="6138360"/>
            <a:ext cx="718200" cy="718200"/>
          </a:xfrm>
          <a:prstGeom prst="rect">
            <a:avLst/>
          </a:prstGeom>
          <a:ln w="0">
            <a:noFill/>
          </a:ln>
        </p:spPr>
      </p:pic>
      <p:sp>
        <p:nvSpPr>
          <p:cNvPr id="780" name="PlaceHolder 32"/>
          <p:cNvSpPr/>
          <p:nvPr/>
        </p:nvSpPr>
        <p:spPr>
          <a:xfrm>
            <a:off x="492480" y="1695960"/>
            <a:ext cx="6166440" cy="226260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Increase in </a:t>
            </a:r>
            <a:r>
              <a:rPr b="0" i="1" lang="en-GB" sz="2400" spc="-1" strike="noStrike">
                <a:solidFill>
                  <a:srgbClr val="343434"/>
                </a:solidFill>
                <a:latin typeface="Calibri"/>
                <a:ea typeface="DejaVu Sans"/>
              </a:rPr>
              <a:t>F</a:t>
            </a:r>
            <a:r>
              <a:rPr b="0" i="1" lang="en-GB" sz="2400" spc="-1" strike="noStrike" baseline="-8000">
                <a:solidFill>
                  <a:srgbClr val="343434"/>
                </a:solidFill>
                <a:latin typeface="Calibri"/>
                <a:ea typeface="DejaVu Sans"/>
              </a:rPr>
              <a:t>ST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Increase in Population Branch Tests </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More sophisticated methods exist (e.g. BAYPASS). See Friday’s lecture on GEA.</a:t>
            </a:r>
            <a:endParaRPr b="0" lang="en-GB" sz="2400" spc="-1" strike="noStrike">
              <a:latin typeface="Arial"/>
            </a:endParaRPr>
          </a:p>
        </p:txBody>
      </p:sp>
      <p:pic>
        <p:nvPicPr>
          <p:cNvPr id="781" name="" descr=""/>
          <p:cNvPicPr/>
          <p:nvPr/>
        </p:nvPicPr>
        <p:blipFill>
          <a:blip r:embed="rId3"/>
          <a:srcRect l="36266" t="6264" r="33679" b="79807"/>
          <a:stretch/>
        </p:blipFill>
        <p:spPr>
          <a:xfrm>
            <a:off x="180000" y="3600000"/>
            <a:ext cx="6526440" cy="3058560"/>
          </a:xfrm>
          <a:prstGeom prst="rect">
            <a:avLst/>
          </a:prstGeom>
          <a:ln w="0">
            <a:noFill/>
          </a:ln>
        </p:spPr>
      </p:pic>
      <p:sp>
        <p:nvSpPr>
          <p:cNvPr id="782"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6" name="" descr=""/>
          <p:cNvPicPr/>
          <p:nvPr/>
        </p:nvPicPr>
        <p:blipFill>
          <a:blip r:embed="rId1"/>
          <a:stretch/>
        </p:blipFill>
        <p:spPr>
          <a:xfrm>
            <a:off x="1440000" y="1179360"/>
            <a:ext cx="7648200" cy="5642280"/>
          </a:xfrm>
          <a:prstGeom prst="rect">
            <a:avLst/>
          </a:prstGeom>
          <a:ln w="0">
            <a:noFill/>
          </a:ln>
        </p:spPr>
      </p:pic>
      <p:sp>
        <p:nvSpPr>
          <p:cNvPr id="587" name=""/>
          <p:cNvSpPr/>
          <p:nvPr/>
        </p:nvSpPr>
        <p:spPr>
          <a:xfrm>
            <a:off x="9396000" y="6213600"/>
            <a:ext cx="2339640" cy="657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buNone/>
            </a:pPr>
            <a:r>
              <a:rPr b="0" lang="en-GB" sz="1000" spc="-1" strike="noStrike">
                <a:latin typeface="Arial"/>
              </a:rPr>
              <a:t>Bourgeois, Y. X. C., &amp; Warren, B. H. (2021) Molecular Ecology, 30, 6036–6071. </a:t>
            </a:r>
            <a:r>
              <a:rPr b="0" lang="en-GB" sz="1000" spc="-1" strike="noStrike" u="sng">
                <a:solidFill>
                  <a:srgbClr val="00a0ff"/>
                </a:solidFill>
                <a:uFillTx/>
                <a:latin typeface="Arial"/>
                <a:hlinkClick r:id="rId2"/>
              </a:rPr>
              <a:t>https://doi.org/10.1111/mec.15989</a:t>
            </a:r>
            <a:endParaRPr b="0" lang="en-GB" sz="1000" spc="-1" strike="noStrike">
              <a:latin typeface="Arial"/>
            </a:endParaRPr>
          </a:p>
        </p:txBody>
      </p:sp>
      <p:sp>
        <p:nvSpPr>
          <p:cNvPr id="588" name="PlaceHolder 48"/>
          <p:cNvSpPr/>
          <p:nvPr/>
        </p:nvSpPr>
        <p:spPr>
          <a:xfrm>
            <a:off x="483480" y="543600"/>
            <a:ext cx="11137320" cy="112932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15" strike="noStrike">
                <a:solidFill>
                  <a:srgbClr val="621360"/>
                </a:solidFill>
                <a:latin typeface="Calibri bold"/>
                <a:ea typeface="Aero Bold"/>
              </a:rPr>
              <a:t>You are here...</a:t>
            </a:r>
            <a:endParaRPr b="0" lang="en-GB" sz="4400" spc="-1" strike="noStrike">
              <a:latin typeface="Arial"/>
            </a:endParaRPr>
          </a:p>
        </p:txBody>
      </p:sp>
      <p:sp>
        <p:nvSpPr>
          <p:cNvPr id="589" name=""/>
          <p:cNvSpPr/>
          <p:nvPr/>
        </p:nvSpPr>
        <p:spPr>
          <a:xfrm>
            <a:off x="8280000" y="2880000"/>
            <a:ext cx="1080000" cy="17964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ff8000"/>
          </a:solidFill>
          <a:ln w="0">
            <a:solidFill>
              <a:srgbClr val="000000"/>
            </a:solidFill>
          </a:ln>
        </p:spPr>
        <p:style>
          <a:lnRef idx="0"/>
          <a:fillRef idx="0"/>
          <a:effectRef idx="0"/>
          <a:fontRef idx="minor"/>
        </p:style>
      </p:sp>
      <p:sp>
        <p:nvSpPr>
          <p:cNvPr id="590" name=""/>
          <p:cNvSpPr/>
          <p:nvPr/>
        </p:nvSpPr>
        <p:spPr>
          <a:xfrm>
            <a:off x="9468000" y="2592000"/>
            <a:ext cx="1656000" cy="792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ff8000"/>
                </a:solidFill>
                <a:latin typeface="Arial"/>
              </a:rPr>
              <a:t>TODAY (mostly)</a:t>
            </a:r>
            <a:endParaRPr b="0" lang="en-GB" sz="1800" spc="-1" strike="noStrike">
              <a:solidFill>
                <a:srgbClr val="ff8000"/>
              </a:solidFill>
              <a:latin typeface="Arial"/>
            </a:endParaRPr>
          </a:p>
        </p:txBody>
      </p:sp>
      <p:sp>
        <p:nvSpPr>
          <p:cNvPr id="591" name=""/>
          <p:cNvSpPr/>
          <p:nvPr/>
        </p:nvSpPr>
        <p:spPr>
          <a:xfrm rot="17400000">
            <a:off x="8317800" y="4273200"/>
            <a:ext cx="2385000" cy="17964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ff8000"/>
          </a:solidFill>
          <a:ln w="0">
            <a:solidFill>
              <a:srgbClr val="000000"/>
            </a:solidFill>
          </a:ln>
        </p:spPr>
        <p:style>
          <a:lnRef idx="0"/>
          <a:fillRef idx="0"/>
          <a:effectRef idx="0"/>
          <a:fontRef idx="minor"/>
        </p:style>
      </p:sp>
      <p:sp>
        <p:nvSpPr>
          <p:cNvPr id="592" name=""/>
          <p:cNvSpPr/>
          <p:nvPr/>
        </p:nvSpPr>
        <p:spPr>
          <a:xfrm>
            <a:off x="6156000" y="792000"/>
            <a:ext cx="1656000" cy="792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a933"/>
                </a:solidFill>
                <a:latin typeface="Arial"/>
              </a:rPr>
              <a:t>TUESDAY</a:t>
            </a:r>
            <a:endParaRPr b="0" lang="en-GB" sz="1800" spc="-1" strike="noStrike">
              <a:solidFill>
                <a:srgbClr val="00a933"/>
              </a:solidFill>
              <a:latin typeface="Arial"/>
            </a:endParaRPr>
          </a:p>
        </p:txBody>
      </p:sp>
      <p:sp>
        <p:nvSpPr>
          <p:cNvPr id="593" name=""/>
          <p:cNvSpPr/>
          <p:nvPr/>
        </p:nvSpPr>
        <p:spPr>
          <a:xfrm>
            <a:off x="108000" y="1620000"/>
            <a:ext cx="1656000" cy="792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3465a4"/>
                </a:solidFill>
                <a:latin typeface="Arial"/>
              </a:rPr>
              <a:t>WEDNESDAY</a:t>
            </a:r>
            <a:endParaRPr b="0" lang="en-GB" sz="1800" spc="-1" strike="noStrike">
              <a:solidFill>
                <a:srgbClr val="3465a4"/>
              </a:solidFill>
              <a:latin typeface="Arial"/>
            </a:endParaRPr>
          </a:p>
        </p:txBody>
      </p:sp>
      <p:sp>
        <p:nvSpPr>
          <p:cNvPr id="594" name=""/>
          <p:cNvSpPr/>
          <p:nvPr/>
        </p:nvSpPr>
        <p:spPr>
          <a:xfrm flipH="1" flipV="1" rot="4800000">
            <a:off x="-604440" y="3588840"/>
            <a:ext cx="3138480" cy="17964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3465a4"/>
          </a:solidFill>
          <a:ln w="0">
            <a:solidFill>
              <a:srgbClr val="000000"/>
            </a:solidFill>
          </a:ln>
        </p:spPr>
        <p:style>
          <a:lnRef idx="0"/>
          <a:fillRef idx="0"/>
          <a:effectRef idx="0"/>
          <a:fontRef idx="minor"/>
        </p:style>
      </p:sp>
      <p:sp>
        <p:nvSpPr>
          <p:cNvPr id="595" name=""/>
          <p:cNvSpPr/>
          <p:nvPr/>
        </p:nvSpPr>
        <p:spPr>
          <a:xfrm flipH="1" flipV="1" rot="3600000">
            <a:off x="838800" y="2313000"/>
            <a:ext cx="682560" cy="17964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3465a4"/>
          </a:solidFill>
          <a:ln w="0">
            <a:solidFill>
              <a:srgbClr val="00000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Scans of Differentiation</a:t>
            </a:r>
            <a:endParaRPr b="0" lang="en-GB" sz="4400" spc="-1" strike="noStrike">
              <a:latin typeface="Arial"/>
            </a:endParaRPr>
          </a:p>
        </p:txBody>
      </p:sp>
      <p:pic>
        <p:nvPicPr>
          <p:cNvPr id="784" name="Picture 4" descr="Adaptive introgression underlies polymorphic seasonal camouflage in  snowshoe hares | Science"/>
          <p:cNvPicPr/>
          <p:nvPr/>
        </p:nvPicPr>
        <p:blipFill>
          <a:blip r:embed="rId1"/>
          <a:stretch/>
        </p:blipFill>
        <p:spPr>
          <a:xfrm>
            <a:off x="1620000" y="1556640"/>
            <a:ext cx="9662040" cy="5296320"/>
          </a:xfrm>
          <a:prstGeom prst="rect">
            <a:avLst/>
          </a:prstGeom>
          <a:ln w="0">
            <a:noFill/>
          </a:ln>
        </p:spPr>
      </p:pic>
      <p:pic>
        <p:nvPicPr>
          <p:cNvPr id="785" name="" descr=""/>
          <p:cNvPicPr/>
          <p:nvPr/>
        </p:nvPicPr>
        <p:blipFill>
          <a:blip r:embed="rId2"/>
          <a:stretch/>
        </p:blipFill>
        <p:spPr>
          <a:xfrm>
            <a:off x="14760" y="5612760"/>
            <a:ext cx="1244160" cy="1244160"/>
          </a:xfrm>
          <a:prstGeom prst="rect">
            <a:avLst/>
          </a:prstGeom>
          <a:ln w="0">
            <a:noFill/>
          </a:ln>
        </p:spPr>
      </p:pic>
      <p:sp>
        <p:nvSpPr>
          <p:cNvPr id="786" name=""/>
          <p:cNvSpPr/>
          <p:nvPr/>
        </p:nvSpPr>
        <p:spPr>
          <a:xfrm>
            <a:off x="5940000" y="1980000"/>
            <a:ext cx="3669480" cy="289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1400" spc="-1" strike="noStrike">
                <a:solidFill>
                  <a:srgbClr val="c9211e"/>
                </a:solidFill>
                <a:latin typeface="Arial"/>
                <a:ea typeface="DejaVu Sans"/>
              </a:rPr>
              <a:t>GWAS on exome data (large sample size)</a:t>
            </a:r>
            <a:endParaRPr b="0" lang="en-GB" sz="1400" spc="-1" strike="noStrike">
              <a:latin typeface="Arial"/>
            </a:endParaRPr>
          </a:p>
        </p:txBody>
      </p:sp>
      <p:sp>
        <p:nvSpPr>
          <p:cNvPr id="787" name=""/>
          <p:cNvSpPr/>
          <p:nvPr/>
        </p:nvSpPr>
        <p:spPr>
          <a:xfrm>
            <a:off x="3367800" y="3669840"/>
            <a:ext cx="3831120" cy="289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1400" spc="-1" strike="noStrike">
                <a:solidFill>
                  <a:srgbClr val="c9211e"/>
                </a:solidFill>
                <a:latin typeface="Arial"/>
                <a:ea typeface="DejaVu Sans"/>
              </a:rPr>
              <a:t>Differentiation scan on low-depth genomes</a:t>
            </a:r>
            <a:endParaRPr b="0" lang="en-GB" sz="1400" spc="-1" strike="noStrike">
              <a:latin typeface="Arial"/>
            </a:endParaRPr>
          </a:p>
        </p:txBody>
      </p:sp>
      <p:sp>
        <p:nvSpPr>
          <p:cNvPr id="78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Linkage</a:t>
            </a:r>
            <a:endParaRPr b="0" lang="en-GB" sz="4400" spc="-1" strike="noStrike">
              <a:latin typeface="Arial"/>
            </a:endParaRPr>
          </a:p>
        </p:txBody>
      </p:sp>
      <p:sp>
        <p:nvSpPr>
          <p:cNvPr id="790" name="PlaceHolder 2"/>
          <p:cNvSpPr>
            <a:spLocks noGrp="1"/>
          </p:cNvSpPr>
          <p:nvPr>
            <p:ph/>
          </p:nvPr>
        </p:nvSpPr>
        <p:spPr>
          <a:xfrm>
            <a:off x="491760" y="1708200"/>
            <a:ext cx="630288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The association between alleles across individuals breaks down because of recombination</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Recent selection leads to a fast increase in frequency of the selected allele and those at the vicinity </a:t>
            </a:r>
            <a:r>
              <a:rPr b="0" lang="en-GB" sz="2000" spc="-1" strike="noStrike">
                <a:solidFill>
                  <a:srgbClr val="343434"/>
                </a:solidFill>
                <a:latin typeface="Calibri"/>
              </a:rPr>
              <a:t>(selective sweep)</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Selected haplotypes are frequent but have had less time to recombine with non-selected ones</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Can be detected by methods based on haplotype extension (Sabeti et al. 2006, see methods such as </a:t>
            </a:r>
            <a:r>
              <a:rPr b="0" lang="en-GB" sz="2000" spc="-1" strike="noStrike">
                <a:solidFill>
                  <a:srgbClr val="343434"/>
                </a:solidFill>
                <a:latin typeface="Calibri"/>
              </a:rPr>
              <a:t>rehh, in the workshop). OmegaPlus is also based on LD.</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Requires phasing to be efficient.</a:t>
            </a:r>
            <a:endParaRPr b="0" lang="en-GB" sz="2000" spc="-1" strike="noStrike">
              <a:latin typeface="Arial"/>
            </a:endParaRPr>
          </a:p>
        </p:txBody>
      </p:sp>
      <p:pic>
        <p:nvPicPr>
          <p:cNvPr id="791" name="" descr=""/>
          <p:cNvPicPr/>
          <p:nvPr/>
        </p:nvPicPr>
        <p:blipFill>
          <a:blip r:embed="rId1"/>
          <a:stretch/>
        </p:blipFill>
        <p:spPr>
          <a:xfrm>
            <a:off x="7232400" y="720000"/>
            <a:ext cx="4501440" cy="6149160"/>
          </a:xfrm>
          <a:prstGeom prst="rect">
            <a:avLst/>
          </a:prstGeom>
          <a:ln w="0">
            <a:noFill/>
          </a:ln>
        </p:spPr>
      </p:pic>
      <p:pic>
        <p:nvPicPr>
          <p:cNvPr id="792" name="" descr=""/>
          <p:cNvPicPr/>
          <p:nvPr/>
        </p:nvPicPr>
        <p:blipFill>
          <a:blip r:embed="rId2"/>
          <a:stretch/>
        </p:blipFill>
        <p:spPr>
          <a:xfrm>
            <a:off x="7195320" y="5760000"/>
            <a:ext cx="1083240" cy="1083240"/>
          </a:xfrm>
          <a:prstGeom prst="rect">
            <a:avLst/>
          </a:prstGeom>
          <a:ln w="0">
            <a:noFill/>
          </a:ln>
        </p:spPr>
      </p:pic>
      <p:pic>
        <p:nvPicPr>
          <p:cNvPr id="793" name="" descr=""/>
          <p:cNvPicPr/>
          <p:nvPr/>
        </p:nvPicPr>
        <p:blipFill>
          <a:blip r:embed="rId3"/>
          <a:stretch/>
        </p:blipFill>
        <p:spPr>
          <a:xfrm>
            <a:off x="0" y="5821200"/>
            <a:ext cx="1035360" cy="1035360"/>
          </a:xfrm>
          <a:prstGeom prst="rect">
            <a:avLst/>
          </a:prstGeom>
          <a:ln w="0">
            <a:noFill/>
          </a:ln>
        </p:spPr>
      </p:pic>
      <p:pic>
        <p:nvPicPr>
          <p:cNvPr id="794" name="" descr=""/>
          <p:cNvPicPr/>
          <p:nvPr/>
        </p:nvPicPr>
        <p:blipFill>
          <a:blip r:embed="rId4"/>
          <a:stretch/>
        </p:blipFill>
        <p:spPr>
          <a:xfrm>
            <a:off x="1080000" y="5816520"/>
            <a:ext cx="1040040" cy="1040040"/>
          </a:xfrm>
          <a:prstGeom prst="rect">
            <a:avLst/>
          </a:prstGeom>
          <a:ln w="0">
            <a:noFill/>
          </a:ln>
        </p:spPr>
      </p:pic>
      <p:sp>
        <p:nvSpPr>
          <p:cNvPr id="795"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a:t>
            </a:r>
            <a:r>
              <a:rPr b="0" lang="en-GB" sz="4400" spc="26" strike="noStrike">
                <a:solidFill>
                  <a:srgbClr val="621360"/>
                </a:solidFill>
                <a:latin typeface="Calibri bold"/>
                <a:ea typeface="Aero Bold"/>
              </a:rPr>
              <a:t>f</a:t>
            </a:r>
            <a:r>
              <a:rPr b="0" lang="en-GB" sz="4400" spc="26" strike="noStrike">
                <a:solidFill>
                  <a:srgbClr val="621360"/>
                </a:solidFill>
                <a:latin typeface="Calibri bold"/>
                <a:ea typeface="Aero Bold"/>
              </a:rPr>
              <a:t>f</a:t>
            </a:r>
            <a:r>
              <a:rPr b="0" lang="en-GB" sz="4400" spc="26" strike="noStrike">
                <a:solidFill>
                  <a:srgbClr val="621360"/>
                </a:solidFill>
                <a:latin typeface="Calibri bold"/>
                <a:ea typeface="Aero Bold"/>
              </a:rPr>
              <a:t>e</a:t>
            </a:r>
            <a:r>
              <a:rPr b="0" lang="en-GB" sz="4400" spc="26" strike="noStrike">
                <a:solidFill>
                  <a:srgbClr val="621360"/>
                </a:solidFill>
                <a:latin typeface="Calibri bold"/>
                <a:ea typeface="Aero Bold"/>
              </a:rPr>
              <a:t>c</a:t>
            </a:r>
            <a:r>
              <a:rPr b="0" lang="en-GB" sz="4400" spc="26" strike="noStrike">
                <a:solidFill>
                  <a:srgbClr val="621360"/>
                </a:solidFill>
                <a:latin typeface="Calibri bold"/>
                <a:ea typeface="Aero Bold"/>
              </a:rPr>
              <a:t>t</a:t>
            </a:r>
            <a:r>
              <a:rPr b="0" lang="en-GB" sz="4400" spc="26" strike="noStrike">
                <a:solidFill>
                  <a:srgbClr val="621360"/>
                </a:solidFill>
                <a:latin typeface="Calibri bold"/>
                <a:ea typeface="Aero Bold"/>
              </a:rPr>
              <a:t> </a:t>
            </a:r>
            <a:r>
              <a:rPr b="0" lang="en-GB" sz="4400" spc="26" strike="noStrike">
                <a:solidFill>
                  <a:srgbClr val="621360"/>
                </a:solidFill>
                <a:latin typeface="Calibri bold"/>
                <a:ea typeface="Aero Bold"/>
              </a:rPr>
              <a:t>o</a:t>
            </a:r>
            <a:r>
              <a:rPr b="0" lang="en-GB" sz="4400" spc="26" strike="noStrike">
                <a:solidFill>
                  <a:srgbClr val="621360"/>
                </a:solidFill>
                <a:latin typeface="Calibri bold"/>
                <a:ea typeface="Aero Bold"/>
              </a:rPr>
              <a:t>n</a:t>
            </a:r>
            <a:r>
              <a:rPr b="0" lang="en-GB" sz="4400" spc="26" strike="noStrike">
                <a:solidFill>
                  <a:srgbClr val="621360"/>
                </a:solidFill>
                <a:latin typeface="Calibri bold"/>
                <a:ea typeface="Aero Bold"/>
              </a:rPr>
              <a:t> </a:t>
            </a:r>
            <a:r>
              <a:rPr b="0" lang="en-GB" sz="4400" spc="26" strike="noStrike">
                <a:solidFill>
                  <a:srgbClr val="621360"/>
                </a:solidFill>
                <a:latin typeface="Calibri bold"/>
                <a:ea typeface="Aero Bold"/>
              </a:rPr>
              <a:t>L</a:t>
            </a:r>
            <a:r>
              <a:rPr b="0" lang="en-GB" sz="4400" spc="26" strike="noStrike">
                <a:solidFill>
                  <a:srgbClr val="621360"/>
                </a:solidFill>
                <a:latin typeface="Calibri bold"/>
                <a:ea typeface="Aero Bold"/>
              </a:rPr>
              <a:t>i</a:t>
            </a:r>
            <a:r>
              <a:rPr b="0" lang="en-GB" sz="4400" spc="26" strike="noStrike">
                <a:solidFill>
                  <a:srgbClr val="621360"/>
                </a:solidFill>
                <a:latin typeface="Calibri bold"/>
                <a:ea typeface="Aero Bold"/>
              </a:rPr>
              <a:t>n</a:t>
            </a:r>
            <a:r>
              <a:rPr b="0" lang="en-GB" sz="4400" spc="26" strike="noStrike">
                <a:solidFill>
                  <a:srgbClr val="621360"/>
                </a:solidFill>
                <a:latin typeface="Calibri bold"/>
                <a:ea typeface="Aero Bold"/>
              </a:rPr>
              <a:t>k</a:t>
            </a:r>
            <a:r>
              <a:rPr b="0" lang="en-GB" sz="4400" spc="26" strike="noStrike">
                <a:solidFill>
                  <a:srgbClr val="621360"/>
                </a:solidFill>
                <a:latin typeface="Calibri bold"/>
                <a:ea typeface="Aero Bold"/>
              </a:rPr>
              <a:t>a</a:t>
            </a:r>
            <a:r>
              <a:rPr b="0" lang="en-GB" sz="4400" spc="26" strike="noStrike">
                <a:solidFill>
                  <a:srgbClr val="621360"/>
                </a:solidFill>
                <a:latin typeface="Calibri bold"/>
                <a:ea typeface="Aero Bold"/>
              </a:rPr>
              <a:t>g</a:t>
            </a:r>
            <a:r>
              <a:rPr b="0" lang="en-GB" sz="4400" spc="26" strike="noStrike">
                <a:solidFill>
                  <a:srgbClr val="621360"/>
                </a:solidFill>
                <a:latin typeface="Calibri bold"/>
                <a:ea typeface="Aero Bold"/>
              </a:rPr>
              <a:t>e</a:t>
            </a:r>
            <a:endParaRPr b="0" lang="en-GB" sz="4400" spc="-1" strike="noStrike">
              <a:latin typeface="Arial"/>
            </a:endParaRPr>
          </a:p>
        </p:txBody>
      </p:sp>
      <p:sp>
        <p:nvSpPr>
          <p:cNvPr id="797" name="PlaceHolder 2"/>
          <p:cNvSpPr>
            <a:spLocks noGrp="1"/>
          </p:cNvSpPr>
          <p:nvPr>
            <p:ph/>
          </p:nvPr>
        </p:nvSpPr>
        <p:spPr>
          <a:xfrm>
            <a:off x="491760" y="1708200"/>
            <a:ext cx="4906800" cy="459036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The association between alleles across individuals breaks down because of recombination</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Recent selection leads to a fast increase in frequency of the selected allele and those at the vicinity (selective sweep)</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Can be detected by methods based on haplotype extension (e.g. iHS score, in rehh, see workshop)</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Possible to compare extension across populations instead of within (XP-EHH, Rsb).</a:t>
            </a:r>
            <a:endParaRPr b="0" lang="en-GB" sz="2000" spc="-1" strike="noStrike">
              <a:latin typeface="Arial"/>
            </a:endParaRPr>
          </a:p>
        </p:txBody>
      </p:sp>
      <p:pic>
        <p:nvPicPr>
          <p:cNvPr id="798" name="" descr=""/>
          <p:cNvPicPr/>
          <p:nvPr/>
        </p:nvPicPr>
        <p:blipFill>
          <a:blip r:embed="rId1"/>
          <a:stretch/>
        </p:blipFill>
        <p:spPr>
          <a:xfrm>
            <a:off x="-4680" y="5773320"/>
            <a:ext cx="1083240" cy="1083240"/>
          </a:xfrm>
          <a:prstGeom prst="rect">
            <a:avLst/>
          </a:prstGeom>
          <a:ln w="0">
            <a:noFill/>
          </a:ln>
        </p:spPr>
      </p:pic>
      <p:pic>
        <p:nvPicPr>
          <p:cNvPr id="799" name="" descr=""/>
          <p:cNvPicPr/>
          <p:nvPr/>
        </p:nvPicPr>
        <p:blipFill>
          <a:blip r:embed="rId2"/>
          <a:stretch/>
        </p:blipFill>
        <p:spPr>
          <a:xfrm>
            <a:off x="1260000" y="5760000"/>
            <a:ext cx="1096560" cy="1096560"/>
          </a:xfrm>
          <a:prstGeom prst="rect">
            <a:avLst/>
          </a:prstGeom>
          <a:ln w="0">
            <a:noFill/>
          </a:ln>
        </p:spPr>
      </p:pic>
      <p:pic>
        <p:nvPicPr>
          <p:cNvPr id="800" name="" descr=""/>
          <p:cNvPicPr/>
          <p:nvPr/>
        </p:nvPicPr>
        <p:blipFill>
          <a:blip r:embed="rId3"/>
          <a:stretch/>
        </p:blipFill>
        <p:spPr>
          <a:xfrm>
            <a:off x="5544000" y="216000"/>
            <a:ext cx="6214680" cy="6658560"/>
          </a:xfrm>
          <a:prstGeom prst="rect">
            <a:avLst/>
          </a:prstGeom>
          <a:ln w="0">
            <a:noFill/>
          </a:ln>
        </p:spPr>
      </p:pic>
      <p:sp>
        <p:nvSpPr>
          <p:cNvPr id="80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Linkage</a:t>
            </a:r>
            <a:endParaRPr b="0" lang="en-GB" sz="4400" spc="-1" strike="noStrike">
              <a:latin typeface="Arial"/>
            </a:endParaRPr>
          </a:p>
        </p:txBody>
      </p:sp>
      <p:sp>
        <p:nvSpPr>
          <p:cNvPr id="803" name="PlaceHolder 2"/>
          <p:cNvSpPr>
            <a:spLocks noGrp="1"/>
          </p:cNvSpPr>
          <p:nvPr>
            <p:ph/>
          </p:nvPr>
        </p:nvSpPr>
        <p:spPr>
          <a:xfrm>
            <a:off x="491760" y="1708200"/>
            <a:ext cx="3826800" cy="459036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The association between alleles across individuals breaks down because of recombination</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Recent selection leads to a fast increase in frequency of the selected allele and those at the vicinity (selective sweep)</a:t>
            </a:r>
            <a:endParaRPr b="0" lang="en-GB" sz="2000" spc="-1" strike="noStrike">
              <a:latin typeface="Arial"/>
            </a:endParaRPr>
          </a:p>
          <a:p>
            <a:pPr marL="228600" indent="-228600">
              <a:lnSpc>
                <a:spcPct val="90000"/>
              </a:lnSpc>
              <a:spcBef>
                <a:spcPts val="1001"/>
              </a:spcBef>
              <a:buClr>
                <a:srgbClr val="343434"/>
              </a:buClr>
              <a:buFont typeface="Arial"/>
              <a:buChar char="•"/>
            </a:pPr>
            <a:r>
              <a:rPr b="0" lang="en-GB" sz="2000" spc="-1" strike="noStrike">
                <a:solidFill>
                  <a:srgbClr val="343434"/>
                </a:solidFill>
                <a:latin typeface="Calibri"/>
              </a:rPr>
              <a:t>Can be detected by methods based on haplotype extension (e.g. rehh, see workshop)</a:t>
            </a:r>
            <a:endParaRPr b="0" lang="en-GB" sz="2000" spc="-1" strike="noStrike">
              <a:latin typeface="Arial"/>
            </a:endParaRPr>
          </a:p>
        </p:txBody>
      </p:sp>
      <p:pic>
        <p:nvPicPr>
          <p:cNvPr id="804" name="" descr=""/>
          <p:cNvPicPr/>
          <p:nvPr/>
        </p:nvPicPr>
        <p:blipFill>
          <a:blip r:embed="rId1"/>
          <a:stretch/>
        </p:blipFill>
        <p:spPr>
          <a:xfrm>
            <a:off x="-4680" y="5773320"/>
            <a:ext cx="1083240" cy="1083240"/>
          </a:xfrm>
          <a:prstGeom prst="rect">
            <a:avLst/>
          </a:prstGeom>
          <a:ln w="0">
            <a:noFill/>
          </a:ln>
        </p:spPr>
      </p:pic>
      <p:pic>
        <p:nvPicPr>
          <p:cNvPr id="805" name="" descr=""/>
          <p:cNvPicPr/>
          <p:nvPr/>
        </p:nvPicPr>
        <p:blipFill>
          <a:blip r:embed="rId2"/>
          <a:stretch/>
        </p:blipFill>
        <p:spPr>
          <a:xfrm>
            <a:off x="4385520" y="2880000"/>
            <a:ext cx="7237080" cy="3189240"/>
          </a:xfrm>
          <a:prstGeom prst="rect">
            <a:avLst/>
          </a:prstGeom>
          <a:ln w="0">
            <a:noFill/>
          </a:ln>
        </p:spPr>
      </p:pic>
      <p:pic>
        <p:nvPicPr>
          <p:cNvPr id="806" name="" descr=""/>
          <p:cNvPicPr/>
          <p:nvPr/>
        </p:nvPicPr>
        <p:blipFill>
          <a:blip r:embed="rId3"/>
          <a:stretch/>
        </p:blipFill>
        <p:spPr>
          <a:xfrm>
            <a:off x="1260000" y="5760000"/>
            <a:ext cx="1096560" cy="1096560"/>
          </a:xfrm>
          <a:prstGeom prst="rect">
            <a:avLst/>
          </a:prstGeom>
          <a:ln w="0">
            <a:noFill/>
          </a:ln>
        </p:spPr>
      </p:pic>
      <p:sp>
        <p:nvSpPr>
          <p:cNvPr id="807" name=""/>
          <p:cNvSpPr/>
          <p:nvPr/>
        </p:nvSpPr>
        <p:spPr>
          <a:xfrm flipV="1">
            <a:off x="6404040" y="2340000"/>
            <a:ext cx="360" cy="2520000"/>
          </a:xfrm>
          <a:prstGeom prst="line">
            <a:avLst/>
          </a:prstGeom>
          <a:ln w="38160">
            <a:solidFill>
              <a:srgbClr val="ff4000"/>
            </a:solidFill>
            <a:round/>
            <a:tailEnd len="med" type="triangle" w="med"/>
          </a:ln>
        </p:spPr>
        <p:style>
          <a:lnRef idx="0"/>
          <a:fillRef idx="0"/>
          <a:effectRef idx="0"/>
          <a:fontRef idx="minor"/>
        </p:style>
      </p:sp>
      <p:sp>
        <p:nvSpPr>
          <p:cNvPr id="808" name=""/>
          <p:cNvSpPr/>
          <p:nvPr/>
        </p:nvSpPr>
        <p:spPr>
          <a:xfrm>
            <a:off x="4964040" y="1620000"/>
            <a:ext cx="3238560" cy="688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GB" sz="1400" spc="-1" strike="noStrike">
                <a:solidFill>
                  <a:srgbClr val="000000"/>
                </a:solidFill>
                <a:latin typeface="Arial"/>
                <a:ea typeface="DejaVu Sans"/>
              </a:rPr>
              <a:t>If the sweep is fixed, there is only the derived allele at the centre, and the iHS score can not be computed</a:t>
            </a:r>
            <a:endParaRPr b="0" lang="en-GB" sz="1400" spc="-1" strike="noStrike">
              <a:latin typeface="Arial"/>
            </a:endParaRPr>
          </a:p>
        </p:txBody>
      </p:sp>
      <p:sp>
        <p:nvSpPr>
          <p:cNvPr id="809"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35"/>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Effect on local genealogies, and a problem...</a:t>
            </a:r>
            <a:endParaRPr b="0" lang="en-GB" sz="4400" spc="-1" strike="noStrike">
              <a:latin typeface="Arial"/>
            </a:endParaRPr>
          </a:p>
        </p:txBody>
      </p:sp>
      <p:pic>
        <p:nvPicPr>
          <p:cNvPr id="811" name="" descr=""/>
          <p:cNvPicPr/>
          <p:nvPr/>
        </p:nvPicPr>
        <p:blipFill>
          <a:blip r:embed="rId1"/>
          <a:stretch/>
        </p:blipFill>
        <p:spPr>
          <a:xfrm>
            <a:off x="3529800" y="1098000"/>
            <a:ext cx="6728400" cy="5758200"/>
          </a:xfrm>
          <a:prstGeom prst="rect">
            <a:avLst/>
          </a:prstGeom>
          <a:ln w="0">
            <a:noFill/>
          </a:ln>
        </p:spPr>
      </p:pic>
      <p:sp>
        <p:nvSpPr>
          <p:cNvPr id="812" name=""/>
          <p:cNvSpPr/>
          <p:nvPr/>
        </p:nvSpPr>
        <p:spPr>
          <a:xfrm>
            <a:off x="360000" y="2880000"/>
            <a:ext cx="3778200" cy="24674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GB" sz="2400" spc="-1" strike="noStrike">
                <a:solidFill>
                  <a:srgbClr val="000000"/>
                </a:solidFill>
                <a:latin typeface="Arial"/>
                <a:ea typeface="DejaVu Sans"/>
              </a:rPr>
              <a:t>But selection acts locally and demography over the whole genome. </a:t>
            </a:r>
            <a:endParaRPr b="0" lang="en-GB" sz="2400" spc="-1" strike="noStrike">
              <a:latin typeface="Arial"/>
            </a:endParaRPr>
          </a:p>
          <a:p>
            <a:pPr>
              <a:lnSpc>
                <a:spcPct val="100000"/>
              </a:lnSpc>
              <a:buNone/>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Arial"/>
                <a:ea typeface="DejaVu Sans"/>
              </a:rPr>
              <a:t>Right?? … …</a:t>
            </a:r>
            <a:endParaRPr b="0" lang="en-GB" sz="2400" spc="-1" strike="noStrike">
              <a:latin typeface="Arial"/>
            </a:endParaRPr>
          </a:p>
          <a:p>
            <a:pPr>
              <a:lnSpc>
                <a:spcPct val="100000"/>
              </a:lnSpc>
              <a:buNone/>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Arial"/>
                <a:ea typeface="DejaVu Sans"/>
              </a:rPr>
              <a:t>Issue of variance...</a:t>
            </a:r>
            <a:endParaRPr b="0" lang="en-GB" sz="2400" spc="-1" strike="noStrike">
              <a:latin typeface="Arial"/>
            </a:endParaRPr>
          </a:p>
        </p:txBody>
      </p:sp>
      <p:sp>
        <p:nvSpPr>
          <p:cNvPr id="813"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4" name="" descr=""/>
          <p:cNvPicPr/>
          <p:nvPr/>
        </p:nvPicPr>
        <p:blipFill>
          <a:blip r:embed="rId1"/>
          <a:srcRect l="0" t="0" r="0" b="2887"/>
          <a:stretch/>
        </p:blipFill>
        <p:spPr>
          <a:xfrm>
            <a:off x="1980000" y="1278360"/>
            <a:ext cx="5671440" cy="5578560"/>
          </a:xfrm>
          <a:prstGeom prst="rect">
            <a:avLst/>
          </a:prstGeom>
          <a:ln w="0">
            <a:noFill/>
          </a:ln>
        </p:spPr>
      </p:pic>
      <p:pic>
        <p:nvPicPr>
          <p:cNvPr id="815" name="" descr=""/>
          <p:cNvPicPr/>
          <p:nvPr/>
        </p:nvPicPr>
        <p:blipFill>
          <a:blip r:embed="rId2"/>
          <a:stretch/>
        </p:blipFill>
        <p:spPr>
          <a:xfrm>
            <a:off x="34200" y="5400000"/>
            <a:ext cx="1404720" cy="1404720"/>
          </a:xfrm>
          <a:prstGeom prst="rect">
            <a:avLst/>
          </a:prstGeom>
          <a:ln w="0">
            <a:noFill/>
          </a:ln>
        </p:spPr>
      </p:pic>
      <p:sp>
        <p:nvSpPr>
          <p:cNvPr id="816" name="PlaceHolder 41"/>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The ideal situation</a:t>
            </a:r>
            <a:endParaRPr b="0" lang="en-GB" sz="4400" spc="-1" strike="noStrike">
              <a:latin typeface="Arial"/>
            </a:endParaRPr>
          </a:p>
        </p:txBody>
      </p:sp>
      <p:sp>
        <p:nvSpPr>
          <p:cNvPr id="817" name=""/>
          <p:cNvSpPr/>
          <p:nvPr/>
        </p:nvSpPr>
        <p:spPr>
          <a:xfrm>
            <a:off x="7920000" y="3420000"/>
            <a:ext cx="358920" cy="143892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8160">
            <a:solidFill>
              <a:srgbClr val="000000"/>
            </a:solidFill>
            <a:round/>
          </a:ln>
        </p:spPr>
        <p:style>
          <a:lnRef idx="0"/>
          <a:fillRef idx="0"/>
          <a:effectRef idx="0"/>
          <a:fontRef idx="minor"/>
        </p:style>
      </p:sp>
      <p:sp>
        <p:nvSpPr>
          <p:cNvPr id="818" name=""/>
          <p:cNvSpPr/>
          <p:nvPr/>
        </p:nvSpPr>
        <p:spPr>
          <a:xfrm>
            <a:off x="8463960" y="3600000"/>
            <a:ext cx="3054960" cy="1259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400" spc="-1" strike="noStrike">
                <a:solidFill>
                  <a:srgbClr val="000000"/>
                </a:solidFill>
                <a:latin typeface="Arial"/>
                <a:ea typeface="DejaVu Sans"/>
              </a:rPr>
              <a:t>This part can</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be challenging beyond a few model species</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Recent developments (e.g. Nanopore) make it easier</a:t>
            </a:r>
            <a:endParaRPr b="0" lang="en-GB" sz="1400" spc="-1" strike="noStrike">
              <a:latin typeface="Arial"/>
            </a:endParaRPr>
          </a:p>
        </p:txBody>
      </p:sp>
      <p:sp>
        <p:nvSpPr>
          <p:cNvPr id="819" name=""/>
          <p:cNvSpPr/>
          <p:nvPr/>
        </p:nvSpPr>
        <p:spPr>
          <a:xfrm>
            <a:off x="7910640" y="5246640"/>
            <a:ext cx="358920" cy="1438920"/>
          </a:xfrm>
          <a:custGeom>
            <a:avLst/>
            <a:gdLst/>
            <a:ahLst/>
            <a:rect l="l" t="t" r="r" b="b"/>
            <a:pathLst>
              <a:path w="21600" h="21600">
                <a:moveTo>
                  <a:pt x="0" y="0"/>
                </a:moveTo>
                <a:cubicBezTo>
                  <a:pt x="5400" y="0"/>
                  <a:pt x="10800" y="900"/>
                  <a:pt x="10800" y="1800"/>
                </a:cubicBezTo>
                <a:lnTo>
                  <a:pt x="10800" y="9000"/>
                </a:lnTo>
                <a:cubicBezTo>
                  <a:pt x="10800" y="9900"/>
                  <a:pt x="16200" y="10800"/>
                  <a:pt x="21600" y="10800"/>
                </a:cubicBezTo>
                <a:cubicBezTo>
                  <a:pt x="16200" y="10800"/>
                  <a:pt x="10800" y="11700"/>
                  <a:pt x="10800" y="12600"/>
                </a:cubicBezTo>
                <a:lnTo>
                  <a:pt x="10800" y="19800"/>
                </a:lnTo>
                <a:cubicBezTo>
                  <a:pt x="10800" y="20700"/>
                  <a:pt x="5400" y="21600"/>
                  <a:pt x="0" y="21600"/>
                </a:cubicBezTo>
              </a:path>
            </a:pathLst>
          </a:custGeom>
          <a:noFill/>
          <a:ln w="38160">
            <a:solidFill>
              <a:srgbClr val="000000"/>
            </a:solidFill>
            <a:round/>
          </a:ln>
        </p:spPr>
        <p:style>
          <a:lnRef idx="0"/>
          <a:fillRef idx="0"/>
          <a:effectRef idx="0"/>
          <a:fontRef idx="minor"/>
        </p:style>
      </p:sp>
      <p:sp>
        <p:nvSpPr>
          <p:cNvPr id="820" name=""/>
          <p:cNvSpPr/>
          <p:nvPr/>
        </p:nvSpPr>
        <p:spPr>
          <a:xfrm>
            <a:off x="8450640" y="5080320"/>
            <a:ext cx="3054960" cy="1687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400" spc="-1" strike="noStrike">
                <a:solidFill>
                  <a:srgbClr val="000000"/>
                </a:solidFill>
                <a:latin typeface="Arial"/>
                <a:ea typeface="DejaVu Sans"/>
              </a:rPr>
              <a:t>This part is not yet fully doable for many species</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One can however use extensive databanks from model species (e.g. bank of mutants in Arabidopsis).</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Risk of storytelling.</a:t>
            </a:r>
            <a:endParaRPr b="0" lang="en-GB" sz="1400" spc="-1" strike="noStrike">
              <a:latin typeface="Arial"/>
            </a:endParaRPr>
          </a:p>
          <a:p>
            <a:pPr algn="ctr">
              <a:lnSpc>
                <a:spcPct val="100000"/>
              </a:lnSpc>
              <a:buNone/>
            </a:pPr>
            <a:r>
              <a:rPr b="0" lang="en-GB" sz="1400" spc="-1" strike="noStrike">
                <a:solidFill>
                  <a:srgbClr val="000000"/>
                </a:solidFill>
                <a:latin typeface="Arial"/>
                <a:ea typeface="DejaVu Sans"/>
              </a:rPr>
              <a:t>Risk of lack of functional conservation</a:t>
            </a:r>
            <a:endParaRPr b="0" lang="en-GB" sz="1400" spc="-1" strike="noStrike">
              <a:latin typeface="Arial"/>
            </a:endParaRPr>
          </a:p>
        </p:txBody>
      </p:sp>
      <p:sp>
        <p:nvSpPr>
          <p:cNvPr id="82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36"/>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More complicated. Soft and partial sweeps</a:t>
            </a:r>
            <a:endParaRPr b="0" lang="en-GB" sz="4400" spc="-1" strike="noStrike">
              <a:latin typeface="Arial"/>
            </a:endParaRPr>
          </a:p>
        </p:txBody>
      </p:sp>
      <p:pic>
        <p:nvPicPr>
          <p:cNvPr id="823" name="" descr=""/>
          <p:cNvPicPr/>
          <p:nvPr/>
        </p:nvPicPr>
        <p:blipFill>
          <a:blip r:embed="rId1"/>
          <a:srcRect l="0" t="0" r="24194" b="0"/>
          <a:stretch/>
        </p:blipFill>
        <p:spPr>
          <a:xfrm>
            <a:off x="3960360" y="1268280"/>
            <a:ext cx="4674960" cy="5415480"/>
          </a:xfrm>
          <a:prstGeom prst="rect">
            <a:avLst/>
          </a:prstGeom>
          <a:ln w="0">
            <a:noFill/>
          </a:ln>
        </p:spPr>
      </p:pic>
      <p:sp>
        <p:nvSpPr>
          <p:cNvPr id="824"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5" name="" descr=""/>
          <p:cNvPicPr/>
          <p:nvPr/>
        </p:nvPicPr>
        <p:blipFill>
          <a:blip r:embed="rId1"/>
          <a:stretch/>
        </p:blipFill>
        <p:spPr>
          <a:xfrm>
            <a:off x="2340000" y="900000"/>
            <a:ext cx="6658920" cy="5841720"/>
          </a:xfrm>
          <a:prstGeom prst="rect">
            <a:avLst/>
          </a:prstGeom>
          <a:ln w="0">
            <a:noFill/>
          </a:ln>
        </p:spPr>
      </p:pic>
      <p:sp>
        <p:nvSpPr>
          <p:cNvPr id="826" name="PlaceHolder 37"/>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Confounding factors</a:t>
            </a:r>
            <a:endParaRPr b="0" lang="en-GB" sz="4400" spc="-1" strike="noStrike">
              <a:latin typeface="Arial"/>
            </a:endParaRPr>
          </a:p>
        </p:txBody>
      </p:sp>
      <p:sp>
        <p:nvSpPr>
          <p:cNvPr id="827" name=""/>
          <p:cNvSpPr/>
          <p:nvPr/>
        </p:nvSpPr>
        <p:spPr>
          <a:xfrm>
            <a:off x="7386480" y="900000"/>
            <a:ext cx="1612440" cy="5956920"/>
          </a:xfrm>
          <a:prstGeom prst="rect">
            <a:avLst/>
          </a:prstGeom>
          <a:noFill/>
          <a:ln w="57240">
            <a:solidFill>
              <a:srgbClr val="ff4000"/>
            </a:solidFill>
            <a:round/>
          </a:ln>
        </p:spPr>
        <p:style>
          <a:lnRef idx="0"/>
          <a:fillRef idx="0"/>
          <a:effectRef idx="0"/>
          <a:fontRef idx="minor"/>
        </p:style>
      </p:sp>
      <p:sp>
        <p:nvSpPr>
          <p:cNvPr id="828"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Ovale 1"/>
          <p:cNvSpPr/>
          <p:nvPr/>
        </p:nvSpPr>
        <p:spPr>
          <a:xfrm>
            <a:off x="10306080" y="6453360"/>
            <a:ext cx="6084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830" name="Strongly advantageous 2"/>
          <p:cNvSpPr/>
          <p:nvPr/>
        </p:nvSpPr>
        <p:spPr>
          <a:xfrm>
            <a:off x="1765080" y="6367680"/>
            <a:ext cx="123228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Strongly advantageous</a:t>
            </a:r>
            <a:endParaRPr b="0" lang="en-GB" sz="1000" spc="-1" strike="noStrike">
              <a:latin typeface="Arial"/>
            </a:endParaRPr>
          </a:p>
        </p:txBody>
      </p:sp>
      <p:sp>
        <p:nvSpPr>
          <p:cNvPr id="831" name="Mildly deleterious 2"/>
          <p:cNvSpPr/>
          <p:nvPr/>
        </p:nvSpPr>
        <p:spPr>
          <a:xfrm>
            <a:off x="6444720" y="6367680"/>
            <a:ext cx="100368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Mildly deleterious</a:t>
            </a:r>
            <a:endParaRPr b="0" lang="en-GB" sz="1000" spc="-1" strike="noStrike">
              <a:latin typeface="Arial"/>
            </a:endParaRPr>
          </a:p>
        </p:txBody>
      </p:sp>
      <p:sp>
        <p:nvSpPr>
          <p:cNvPr id="832" name="Weakly deleterious 2"/>
          <p:cNvSpPr/>
          <p:nvPr/>
        </p:nvSpPr>
        <p:spPr>
          <a:xfrm>
            <a:off x="8652240" y="6367680"/>
            <a:ext cx="104328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Weakly deleterious</a:t>
            </a:r>
            <a:endParaRPr b="0" lang="en-GB" sz="1000" spc="-1" strike="noStrike">
              <a:latin typeface="Arial"/>
            </a:endParaRPr>
          </a:p>
        </p:txBody>
      </p:sp>
      <p:sp>
        <p:nvSpPr>
          <p:cNvPr id="833" name="Weakly advantageous 2"/>
          <p:cNvSpPr/>
          <p:nvPr/>
        </p:nvSpPr>
        <p:spPr>
          <a:xfrm>
            <a:off x="4114080" y="6367680"/>
            <a:ext cx="117900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Weakly advantageous</a:t>
            </a:r>
            <a:endParaRPr b="0" lang="en-GB" sz="1000" spc="-1" strike="noStrike">
              <a:latin typeface="Arial"/>
            </a:endParaRPr>
          </a:p>
        </p:txBody>
      </p:sp>
      <p:sp>
        <p:nvSpPr>
          <p:cNvPr id="834" name="Neutral 2"/>
          <p:cNvSpPr/>
          <p:nvPr/>
        </p:nvSpPr>
        <p:spPr>
          <a:xfrm>
            <a:off x="10520640" y="6367680"/>
            <a:ext cx="448920" cy="220320"/>
          </a:xfrm>
          <a:prstGeom prst="rect">
            <a:avLst/>
          </a:prstGeom>
          <a:noFill/>
          <a:ln w="3240">
            <a:noFill/>
          </a:ln>
        </p:spPr>
        <p:style>
          <a:lnRef idx="0"/>
          <a:fillRef idx="0"/>
          <a:effectRef idx="0"/>
          <a:fontRef idx="minor"/>
        </p:style>
        <p:txBody>
          <a:bodyPr wrap="none" lIns="34200" rIns="34200" tIns="34200" bIns="34200" anchor="t">
            <a:spAutoFit/>
          </a:bodyPr>
          <a:p>
            <a:pPr>
              <a:lnSpc>
                <a:spcPct val="100000"/>
              </a:lnSpc>
              <a:buNone/>
              <a:tabLst>
                <a:tab algn="l" pos="0"/>
              </a:tabLst>
            </a:pPr>
            <a:r>
              <a:rPr b="0" lang="en-GB" sz="1000" spc="-1" strike="noStrike">
                <a:solidFill>
                  <a:srgbClr val="000000"/>
                </a:solidFill>
                <a:latin typeface="Times New Roman"/>
                <a:ea typeface="Times New Roman"/>
              </a:rPr>
              <a:t>Neutral</a:t>
            </a:r>
            <a:endParaRPr b="0" lang="en-GB" sz="1000" spc="-1" strike="noStrike">
              <a:latin typeface="Arial"/>
            </a:endParaRPr>
          </a:p>
        </p:txBody>
      </p:sp>
      <p:sp>
        <p:nvSpPr>
          <p:cNvPr id="835" name="Ligne 9"/>
          <p:cNvSpPr/>
          <p:nvPr/>
        </p:nvSpPr>
        <p:spPr>
          <a:xfrm>
            <a:off x="1677960" y="4427640"/>
            <a:ext cx="360" cy="707760"/>
          </a:xfrm>
          <a:prstGeom prst="line">
            <a:avLst/>
          </a:prstGeom>
          <a:ln w="0">
            <a:solidFill>
              <a:srgbClr val="000000"/>
            </a:solidFill>
            <a:tailEnd len="med" type="triangle" w="med"/>
          </a:ln>
        </p:spPr>
        <p:style>
          <a:lnRef idx="0"/>
          <a:fillRef idx="0"/>
          <a:effectRef idx="0"/>
          <a:fontRef idx="minor"/>
        </p:style>
      </p:sp>
      <p:sp>
        <p:nvSpPr>
          <p:cNvPr id="836" name="Ligne 10"/>
          <p:cNvSpPr/>
          <p:nvPr/>
        </p:nvSpPr>
        <p:spPr>
          <a:xfrm>
            <a:off x="1699560" y="2903400"/>
            <a:ext cx="360" cy="708120"/>
          </a:xfrm>
          <a:prstGeom prst="line">
            <a:avLst/>
          </a:prstGeom>
          <a:ln w="0">
            <a:solidFill>
              <a:srgbClr val="000000"/>
            </a:solidFill>
            <a:tailEnd len="med" type="triangle" w="med"/>
          </a:ln>
        </p:spPr>
        <p:style>
          <a:lnRef idx="0"/>
          <a:fillRef idx="0"/>
          <a:effectRef idx="0"/>
          <a:fontRef idx="minor"/>
        </p:style>
      </p:sp>
      <p:sp>
        <p:nvSpPr>
          <p:cNvPr id="837" name="Dérive génétique des différents haplotypes 2"/>
          <p:cNvSpPr/>
          <p:nvPr/>
        </p:nvSpPr>
        <p:spPr>
          <a:xfrm>
            <a:off x="518040" y="3008520"/>
            <a:ext cx="2355480" cy="25056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Haplotypes drift</a:t>
            </a:r>
            <a:endParaRPr b="0" lang="en-GB" sz="1200" spc="-1" strike="noStrike">
              <a:latin typeface="Arial"/>
            </a:endParaRPr>
          </a:p>
        </p:txBody>
      </p:sp>
      <p:sp>
        <p:nvSpPr>
          <p:cNvPr id="838" name="Interférence de Hill-Robertson 2"/>
          <p:cNvSpPr/>
          <p:nvPr/>
        </p:nvSpPr>
        <p:spPr>
          <a:xfrm>
            <a:off x="722520" y="1322640"/>
            <a:ext cx="2116080" cy="554760"/>
          </a:xfrm>
          <a:prstGeom prst="rect">
            <a:avLst/>
          </a:prstGeom>
          <a:noFill/>
          <a:ln w="3240">
            <a:noFill/>
          </a:ln>
        </p:spPr>
        <p:style>
          <a:lnRef idx="0"/>
          <a:fillRef idx="0"/>
          <a:effectRef idx="0"/>
          <a:fontRef idx="minor"/>
        </p:style>
        <p:txBody>
          <a:bodyPr lIns="34200" rIns="34200" tIns="34200" bIns="34200" anchor="t">
            <a:spAutoFit/>
          </a:bodyPr>
          <a:p>
            <a:pPr algn="ctr">
              <a:lnSpc>
                <a:spcPct val="100000"/>
              </a:lnSpc>
              <a:buNone/>
              <a:tabLst>
                <a:tab algn="l" pos="0"/>
              </a:tabLst>
            </a:pPr>
            <a:r>
              <a:rPr b="1" lang="en-GB" sz="1600" spc="-1" strike="noStrike">
                <a:solidFill>
                  <a:srgbClr val="000000"/>
                </a:solidFill>
                <a:latin typeface="Garamond"/>
                <a:ea typeface="Garamond"/>
              </a:rPr>
              <a:t>Hill-Robertson interference</a:t>
            </a:r>
            <a:endParaRPr b="0" lang="en-GB" sz="1600" spc="-1" strike="noStrike">
              <a:latin typeface="Arial"/>
            </a:endParaRPr>
          </a:p>
        </p:txBody>
      </p:sp>
      <p:sp>
        <p:nvSpPr>
          <p:cNvPr id="839" name="Rectangle aux angles arrondis 49"/>
          <p:cNvSpPr/>
          <p:nvPr/>
        </p:nvSpPr>
        <p:spPr>
          <a:xfrm>
            <a:off x="599040" y="2200320"/>
            <a:ext cx="2196360" cy="49320"/>
          </a:xfrm>
          <a:prstGeom prst="roundRect">
            <a:avLst>
              <a:gd name="adj" fmla="val 16667"/>
            </a:avLst>
          </a:prstGeom>
          <a:noFill/>
          <a:ln w="0">
            <a:solidFill>
              <a:srgbClr val="000000"/>
            </a:solidFill>
          </a:ln>
        </p:spPr>
        <p:style>
          <a:lnRef idx="0"/>
          <a:fillRef idx="0"/>
          <a:effectRef idx="0"/>
          <a:fontRef idx="minor"/>
        </p:style>
      </p:sp>
      <p:sp>
        <p:nvSpPr>
          <p:cNvPr id="840" name="Ovale 37"/>
          <p:cNvSpPr/>
          <p:nvPr/>
        </p:nvSpPr>
        <p:spPr>
          <a:xfrm>
            <a:off x="833760" y="218448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41" name="Rectangle aux angles arrondis 50"/>
          <p:cNvSpPr/>
          <p:nvPr/>
        </p:nvSpPr>
        <p:spPr>
          <a:xfrm>
            <a:off x="599040" y="2386080"/>
            <a:ext cx="2196360" cy="49320"/>
          </a:xfrm>
          <a:prstGeom prst="roundRect">
            <a:avLst>
              <a:gd name="adj" fmla="val 16667"/>
            </a:avLst>
          </a:prstGeom>
          <a:noFill/>
          <a:ln w="0">
            <a:solidFill>
              <a:srgbClr val="000000"/>
            </a:solidFill>
          </a:ln>
        </p:spPr>
        <p:style>
          <a:lnRef idx="0"/>
          <a:fillRef idx="0"/>
          <a:effectRef idx="0"/>
          <a:fontRef idx="minor"/>
        </p:style>
      </p:sp>
      <p:sp>
        <p:nvSpPr>
          <p:cNvPr id="842" name="Cercle 25"/>
          <p:cNvSpPr/>
          <p:nvPr/>
        </p:nvSpPr>
        <p:spPr>
          <a:xfrm>
            <a:off x="1337400" y="237024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43" name="Rectangle aux angles arrondis 51"/>
          <p:cNvSpPr/>
          <p:nvPr/>
        </p:nvSpPr>
        <p:spPr>
          <a:xfrm>
            <a:off x="599040" y="2570400"/>
            <a:ext cx="2196360" cy="49320"/>
          </a:xfrm>
          <a:prstGeom prst="roundRect">
            <a:avLst>
              <a:gd name="adj" fmla="val 16667"/>
            </a:avLst>
          </a:prstGeom>
          <a:noFill/>
          <a:ln w="0">
            <a:solidFill>
              <a:srgbClr val="000000"/>
            </a:solidFill>
          </a:ln>
        </p:spPr>
        <p:style>
          <a:lnRef idx="0"/>
          <a:fillRef idx="0"/>
          <a:effectRef idx="0"/>
          <a:fontRef idx="minor"/>
        </p:style>
      </p:sp>
      <p:sp>
        <p:nvSpPr>
          <p:cNvPr id="844" name="Rectangle aux angles arrondis 52"/>
          <p:cNvSpPr/>
          <p:nvPr/>
        </p:nvSpPr>
        <p:spPr>
          <a:xfrm>
            <a:off x="599040" y="2756160"/>
            <a:ext cx="2196360" cy="49320"/>
          </a:xfrm>
          <a:prstGeom prst="roundRect">
            <a:avLst>
              <a:gd name="adj" fmla="val 16667"/>
            </a:avLst>
          </a:prstGeom>
          <a:noFill/>
          <a:ln w="0">
            <a:solidFill>
              <a:srgbClr val="000000"/>
            </a:solidFill>
          </a:ln>
        </p:spPr>
        <p:style>
          <a:lnRef idx="0"/>
          <a:fillRef idx="0"/>
          <a:effectRef idx="0"/>
          <a:fontRef idx="minor"/>
        </p:style>
      </p:sp>
      <p:sp>
        <p:nvSpPr>
          <p:cNvPr id="845" name="Ovale 38"/>
          <p:cNvSpPr/>
          <p:nvPr/>
        </p:nvSpPr>
        <p:spPr>
          <a:xfrm>
            <a:off x="833760" y="274032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46" name="Rectangle aux angles arrondis 53"/>
          <p:cNvSpPr/>
          <p:nvPr/>
        </p:nvSpPr>
        <p:spPr>
          <a:xfrm>
            <a:off x="599040" y="369108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47" name="Ovale 39"/>
          <p:cNvSpPr/>
          <p:nvPr/>
        </p:nvSpPr>
        <p:spPr>
          <a:xfrm>
            <a:off x="833760" y="367524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48" name="Rectangle aux angles arrondis 54"/>
          <p:cNvSpPr/>
          <p:nvPr/>
        </p:nvSpPr>
        <p:spPr>
          <a:xfrm>
            <a:off x="599040" y="387684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49" name="Cercle 26"/>
          <p:cNvSpPr/>
          <p:nvPr/>
        </p:nvSpPr>
        <p:spPr>
          <a:xfrm>
            <a:off x="1337400" y="386100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50" name="Rectangle aux angles arrondis 55"/>
          <p:cNvSpPr/>
          <p:nvPr/>
        </p:nvSpPr>
        <p:spPr>
          <a:xfrm>
            <a:off x="599040" y="406080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51" name="Rectangle aux angles arrondis 56"/>
          <p:cNvSpPr/>
          <p:nvPr/>
        </p:nvSpPr>
        <p:spPr>
          <a:xfrm>
            <a:off x="599040" y="4246560"/>
            <a:ext cx="2196360" cy="50760"/>
          </a:xfrm>
          <a:prstGeom prst="roundRect">
            <a:avLst>
              <a:gd name="adj" fmla="val 16667"/>
            </a:avLst>
          </a:prstGeom>
          <a:noFill/>
          <a:ln w="0">
            <a:solidFill>
              <a:srgbClr val="000000"/>
            </a:solidFill>
          </a:ln>
        </p:spPr>
        <p:style>
          <a:lnRef idx="0"/>
          <a:fillRef idx="0"/>
          <a:effectRef idx="0"/>
          <a:fontRef idx="minor"/>
        </p:style>
      </p:sp>
      <p:sp>
        <p:nvSpPr>
          <p:cNvPr id="852" name="Ovale 40"/>
          <p:cNvSpPr/>
          <p:nvPr/>
        </p:nvSpPr>
        <p:spPr>
          <a:xfrm>
            <a:off x="833760" y="423072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53" name="Perte de mutations avantageuses 2"/>
          <p:cNvSpPr/>
          <p:nvPr/>
        </p:nvSpPr>
        <p:spPr>
          <a:xfrm>
            <a:off x="518040" y="4540320"/>
            <a:ext cx="2355480" cy="25056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Loss of advantageous variants</a:t>
            </a:r>
            <a:endParaRPr b="0" lang="en-GB" sz="1200" spc="-1" strike="noStrike">
              <a:latin typeface="Arial"/>
            </a:endParaRPr>
          </a:p>
        </p:txBody>
      </p:sp>
      <p:sp>
        <p:nvSpPr>
          <p:cNvPr id="854" name="Rectangle aux angles arrondis 57"/>
          <p:cNvSpPr/>
          <p:nvPr/>
        </p:nvSpPr>
        <p:spPr>
          <a:xfrm>
            <a:off x="577800" y="5227920"/>
            <a:ext cx="2196360" cy="49320"/>
          </a:xfrm>
          <a:prstGeom prst="roundRect">
            <a:avLst>
              <a:gd name="adj" fmla="val 16667"/>
            </a:avLst>
          </a:prstGeom>
          <a:noFill/>
          <a:ln w="0">
            <a:solidFill>
              <a:srgbClr val="000000"/>
            </a:solidFill>
          </a:ln>
        </p:spPr>
        <p:style>
          <a:lnRef idx="0"/>
          <a:fillRef idx="0"/>
          <a:effectRef idx="0"/>
          <a:fontRef idx="minor"/>
        </p:style>
      </p:sp>
      <p:sp>
        <p:nvSpPr>
          <p:cNvPr id="855" name="Cercle 27"/>
          <p:cNvSpPr/>
          <p:nvPr/>
        </p:nvSpPr>
        <p:spPr>
          <a:xfrm>
            <a:off x="814680" y="521208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56" name="Rectangle aux angles arrondis 58"/>
          <p:cNvSpPr/>
          <p:nvPr/>
        </p:nvSpPr>
        <p:spPr>
          <a:xfrm>
            <a:off x="577800" y="5411880"/>
            <a:ext cx="2196360" cy="49320"/>
          </a:xfrm>
          <a:prstGeom prst="roundRect">
            <a:avLst>
              <a:gd name="adj" fmla="val 16667"/>
            </a:avLst>
          </a:prstGeom>
          <a:noFill/>
          <a:ln w="0">
            <a:solidFill>
              <a:srgbClr val="000000"/>
            </a:solidFill>
          </a:ln>
        </p:spPr>
        <p:style>
          <a:lnRef idx="0"/>
          <a:fillRef idx="0"/>
          <a:effectRef idx="0"/>
          <a:fontRef idx="minor"/>
        </p:style>
      </p:sp>
      <p:sp>
        <p:nvSpPr>
          <p:cNvPr id="857" name="Cercle 28"/>
          <p:cNvSpPr/>
          <p:nvPr/>
        </p:nvSpPr>
        <p:spPr>
          <a:xfrm>
            <a:off x="814680" y="539604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58" name="Rectangle aux angles arrondis 59"/>
          <p:cNvSpPr/>
          <p:nvPr/>
        </p:nvSpPr>
        <p:spPr>
          <a:xfrm>
            <a:off x="577800" y="5596200"/>
            <a:ext cx="2196360" cy="50760"/>
          </a:xfrm>
          <a:prstGeom prst="roundRect">
            <a:avLst>
              <a:gd name="adj" fmla="val 16667"/>
            </a:avLst>
          </a:prstGeom>
          <a:noFill/>
          <a:ln w="0">
            <a:solidFill>
              <a:srgbClr val="000000"/>
            </a:solidFill>
          </a:ln>
        </p:spPr>
        <p:style>
          <a:lnRef idx="0"/>
          <a:fillRef idx="0"/>
          <a:effectRef idx="0"/>
          <a:fontRef idx="minor"/>
        </p:style>
      </p:sp>
      <p:sp>
        <p:nvSpPr>
          <p:cNvPr id="859" name="Cercle 29"/>
          <p:cNvSpPr/>
          <p:nvPr/>
        </p:nvSpPr>
        <p:spPr>
          <a:xfrm>
            <a:off x="814680" y="558036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60" name="Rectangle aux angles arrondis 60"/>
          <p:cNvSpPr/>
          <p:nvPr/>
        </p:nvSpPr>
        <p:spPr>
          <a:xfrm>
            <a:off x="577800" y="5783400"/>
            <a:ext cx="2196360" cy="49320"/>
          </a:xfrm>
          <a:prstGeom prst="roundRect">
            <a:avLst>
              <a:gd name="adj" fmla="val 16667"/>
            </a:avLst>
          </a:prstGeom>
          <a:noFill/>
          <a:ln w="0">
            <a:solidFill>
              <a:srgbClr val="000000"/>
            </a:solidFill>
          </a:ln>
        </p:spPr>
        <p:style>
          <a:lnRef idx="0"/>
          <a:fillRef idx="0"/>
          <a:effectRef idx="0"/>
          <a:fontRef idx="minor"/>
        </p:style>
      </p:sp>
      <p:sp>
        <p:nvSpPr>
          <p:cNvPr id="861" name="Cercle 30"/>
          <p:cNvSpPr/>
          <p:nvPr/>
        </p:nvSpPr>
        <p:spPr>
          <a:xfrm>
            <a:off x="814680" y="576756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62" name="Cercle 31"/>
          <p:cNvSpPr/>
          <p:nvPr/>
        </p:nvSpPr>
        <p:spPr>
          <a:xfrm>
            <a:off x="2579760" y="255456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63" name="Cercle 32"/>
          <p:cNvSpPr/>
          <p:nvPr/>
        </p:nvSpPr>
        <p:spPr>
          <a:xfrm>
            <a:off x="2579760" y="404496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64" name="Ligne 11"/>
          <p:cNvSpPr/>
          <p:nvPr/>
        </p:nvSpPr>
        <p:spPr>
          <a:xfrm>
            <a:off x="4711680" y="2903400"/>
            <a:ext cx="360" cy="708120"/>
          </a:xfrm>
          <a:prstGeom prst="line">
            <a:avLst/>
          </a:prstGeom>
          <a:ln w="0">
            <a:solidFill>
              <a:srgbClr val="000000"/>
            </a:solidFill>
            <a:tailEnd len="med" type="triangle" w="med"/>
          </a:ln>
        </p:spPr>
        <p:style>
          <a:lnRef idx="0"/>
          <a:fillRef idx="0"/>
          <a:effectRef idx="0"/>
          <a:fontRef idx="minor"/>
        </p:style>
      </p:sp>
      <p:sp>
        <p:nvSpPr>
          <p:cNvPr id="865" name="Ligne 12"/>
          <p:cNvSpPr/>
          <p:nvPr/>
        </p:nvSpPr>
        <p:spPr>
          <a:xfrm>
            <a:off x="4711680" y="4427640"/>
            <a:ext cx="360" cy="707760"/>
          </a:xfrm>
          <a:prstGeom prst="line">
            <a:avLst/>
          </a:prstGeom>
          <a:ln w="0">
            <a:solidFill>
              <a:srgbClr val="000000"/>
            </a:solidFill>
            <a:tailEnd len="med" type="triangle" w="med"/>
          </a:ln>
        </p:spPr>
        <p:style>
          <a:lnRef idx="0"/>
          <a:fillRef idx="0"/>
          <a:effectRef idx="0"/>
          <a:fontRef idx="minor"/>
        </p:style>
      </p:sp>
      <p:sp>
        <p:nvSpPr>
          <p:cNvPr id="866" name="Sélection de mutations fortement avantagées 2"/>
          <p:cNvSpPr/>
          <p:nvPr/>
        </p:nvSpPr>
        <p:spPr>
          <a:xfrm>
            <a:off x="3532680" y="2990880"/>
            <a:ext cx="2352960" cy="25056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Selection favours the selected variant</a:t>
            </a:r>
            <a:endParaRPr b="0" lang="en-GB" sz="1200" spc="-1" strike="noStrike">
              <a:latin typeface="Arial"/>
            </a:endParaRPr>
          </a:p>
        </p:txBody>
      </p:sp>
      <p:sp>
        <p:nvSpPr>
          <p:cNvPr id="867" name="Balayage sélectif 2"/>
          <p:cNvSpPr/>
          <p:nvPr/>
        </p:nvSpPr>
        <p:spPr>
          <a:xfrm>
            <a:off x="3790080" y="1305000"/>
            <a:ext cx="1851120" cy="311400"/>
          </a:xfrm>
          <a:prstGeom prst="rect">
            <a:avLst/>
          </a:prstGeom>
          <a:noFill/>
          <a:ln w="3240">
            <a:noFill/>
          </a:ln>
        </p:spPr>
        <p:style>
          <a:lnRef idx="0"/>
          <a:fillRef idx="0"/>
          <a:effectRef idx="0"/>
          <a:fontRef idx="minor"/>
        </p:style>
        <p:txBody>
          <a:bodyPr wrap="none" lIns="34200" rIns="34200" tIns="34200" bIns="34200" anchor="t">
            <a:spAutoFit/>
          </a:bodyPr>
          <a:p>
            <a:pPr algn="ctr">
              <a:lnSpc>
                <a:spcPct val="100000"/>
              </a:lnSpc>
              <a:buNone/>
              <a:tabLst>
                <a:tab algn="l" pos="0"/>
              </a:tabLst>
            </a:pPr>
            <a:r>
              <a:rPr b="1" lang="en-GB" sz="1600" spc="-1" strike="noStrike">
                <a:solidFill>
                  <a:srgbClr val="000000"/>
                </a:solidFill>
                <a:latin typeface="Garamond"/>
                <a:ea typeface="Garamond"/>
              </a:rPr>
              <a:t>Selective sweep</a:t>
            </a:r>
            <a:endParaRPr b="0" lang="en-GB" sz="1600" spc="-1" strike="noStrike">
              <a:latin typeface="Arial"/>
            </a:endParaRPr>
          </a:p>
        </p:txBody>
      </p:sp>
      <p:sp>
        <p:nvSpPr>
          <p:cNvPr id="868" name="Rectangle aux angles arrondis 61"/>
          <p:cNvSpPr/>
          <p:nvPr/>
        </p:nvSpPr>
        <p:spPr>
          <a:xfrm>
            <a:off x="3611160" y="2202120"/>
            <a:ext cx="2196360" cy="49320"/>
          </a:xfrm>
          <a:prstGeom prst="roundRect">
            <a:avLst>
              <a:gd name="adj" fmla="val 16667"/>
            </a:avLst>
          </a:prstGeom>
          <a:noFill/>
          <a:ln w="0">
            <a:solidFill>
              <a:srgbClr val="000000"/>
            </a:solidFill>
          </a:ln>
        </p:spPr>
        <p:style>
          <a:lnRef idx="0"/>
          <a:fillRef idx="0"/>
          <a:effectRef idx="0"/>
          <a:fontRef idx="minor"/>
        </p:style>
      </p:sp>
      <p:sp>
        <p:nvSpPr>
          <p:cNvPr id="869" name="Rectangle aux angles arrondis 62"/>
          <p:cNvSpPr/>
          <p:nvPr/>
        </p:nvSpPr>
        <p:spPr>
          <a:xfrm>
            <a:off x="3611160" y="2386080"/>
            <a:ext cx="2196360" cy="49320"/>
          </a:xfrm>
          <a:prstGeom prst="roundRect">
            <a:avLst>
              <a:gd name="adj" fmla="val 16667"/>
            </a:avLst>
          </a:prstGeom>
          <a:noFill/>
          <a:ln w="0">
            <a:solidFill>
              <a:srgbClr val="000000"/>
            </a:solidFill>
          </a:ln>
        </p:spPr>
        <p:style>
          <a:lnRef idx="0"/>
          <a:fillRef idx="0"/>
          <a:effectRef idx="0"/>
          <a:fontRef idx="minor"/>
        </p:style>
      </p:sp>
      <p:sp>
        <p:nvSpPr>
          <p:cNvPr id="870" name="Ovale 41"/>
          <p:cNvSpPr/>
          <p:nvPr/>
        </p:nvSpPr>
        <p:spPr>
          <a:xfrm>
            <a:off x="4948560" y="239076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871" name="Rectangle aux angles arrondis 63"/>
          <p:cNvSpPr/>
          <p:nvPr/>
        </p:nvSpPr>
        <p:spPr>
          <a:xfrm>
            <a:off x="3611160" y="2570400"/>
            <a:ext cx="2196360" cy="49320"/>
          </a:xfrm>
          <a:prstGeom prst="roundRect">
            <a:avLst>
              <a:gd name="adj" fmla="val 16667"/>
            </a:avLst>
          </a:prstGeom>
          <a:noFill/>
          <a:ln w="0">
            <a:solidFill>
              <a:srgbClr val="000000"/>
            </a:solidFill>
          </a:ln>
        </p:spPr>
        <p:style>
          <a:lnRef idx="0"/>
          <a:fillRef idx="0"/>
          <a:effectRef idx="0"/>
          <a:fontRef idx="minor"/>
        </p:style>
      </p:sp>
      <p:sp>
        <p:nvSpPr>
          <p:cNvPr id="872" name="Ovale 42"/>
          <p:cNvSpPr/>
          <p:nvPr/>
        </p:nvSpPr>
        <p:spPr>
          <a:xfrm>
            <a:off x="3848040" y="2576520"/>
            <a:ext cx="58680" cy="3816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873" name="Rectangle aux angles arrondis 64"/>
          <p:cNvSpPr/>
          <p:nvPr/>
        </p:nvSpPr>
        <p:spPr>
          <a:xfrm>
            <a:off x="3611160" y="2756160"/>
            <a:ext cx="2196360" cy="49320"/>
          </a:xfrm>
          <a:prstGeom prst="roundRect">
            <a:avLst>
              <a:gd name="adj" fmla="val 16667"/>
            </a:avLst>
          </a:prstGeom>
          <a:noFill/>
          <a:ln w="0">
            <a:solidFill>
              <a:srgbClr val="000000"/>
            </a:solidFill>
          </a:ln>
        </p:spPr>
        <p:style>
          <a:lnRef idx="0"/>
          <a:fillRef idx="0"/>
          <a:effectRef idx="0"/>
          <a:fontRef idx="minor"/>
        </p:style>
      </p:sp>
      <p:sp>
        <p:nvSpPr>
          <p:cNvPr id="874" name="Ovale 43"/>
          <p:cNvSpPr/>
          <p:nvPr/>
        </p:nvSpPr>
        <p:spPr>
          <a:xfrm>
            <a:off x="4555080" y="276228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875" name="Perte de polymorphisme et fixation de mutations délétères 2"/>
          <p:cNvSpPr/>
          <p:nvPr/>
        </p:nvSpPr>
        <p:spPr>
          <a:xfrm>
            <a:off x="3532680" y="4453200"/>
            <a:ext cx="235296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Loss of polymorphism and fixation of deleterious variants</a:t>
            </a:r>
            <a:endParaRPr b="0" lang="en-GB" sz="1200" spc="-1" strike="noStrike">
              <a:latin typeface="Arial"/>
            </a:endParaRPr>
          </a:p>
        </p:txBody>
      </p:sp>
      <p:sp>
        <p:nvSpPr>
          <p:cNvPr id="876" name="Ovale 44"/>
          <p:cNvSpPr/>
          <p:nvPr/>
        </p:nvSpPr>
        <p:spPr>
          <a:xfrm>
            <a:off x="4161240" y="2141640"/>
            <a:ext cx="24480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77" name="Ovale 45"/>
          <p:cNvSpPr/>
          <p:nvPr/>
        </p:nvSpPr>
        <p:spPr>
          <a:xfrm>
            <a:off x="5262120" y="2186280"/>
            <a:ext cx="12240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78" name="Rectangle aux angles arrondis 65"/>
          <p:cNvSpPr/>
          <p:nvPr/>
        </p:nvSpPr>
        <p:spPr>
          <a:xfrm>
            <a:off x="3611160" y="3681720"/>
            <a:ext cx="2196360" cy="49320"/>
          </a:xfrm>
          <a:prstGeom prst="roundRect">
            <a:avLst>
              <a:gd name="adj" fmla="val 16667"/>
            </a:avLst>
          </a:prstGeom>
          <a:noFill/>
          <a:ln w="0">
            <a:solidFill>
              <a:srgbClr val="000000"/>
            </a:solidFill>
          </a:ln>
        </p:spPr>
        <p:style>
          <a:lnRef idx="0"/>
          <a:fillRef idx="0"/>
          <a:effectRef idx="0"/>
          <a:fontRef idx="minor"/>
        </p:style>
      </p:sp>
      <p:sp>
        <p:nvSpPr>
          <p:cNvPr id="879" name="Rectangle aux angles arrondis 66"/>
          <p:cNvSpPr/>
          <p:nvPr/>
        </p:nvSpPr>
        <p:spPr>
          <a:xfrm>
            <a:off x="3611160" y="386568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80" name="Ovale 46"/>
          <p:cNvSpPr/>
          <p:nvPr/>
        </p:nvSpPr>
        <p:spPr>
          <a:xfrm>
            <a:off x="4948560" y="3870360"/>
            <a:ext cx="58680" cy="39600"/>
          </a:xfrm>
          <a:prstGeom prst="ellipse">
            <a:avLst/>
          </a:prstGeom>
          <a:gradFill rotWithShape="0">
            <a:gsLst>
              <a:gs pos="0">
                <a:srgbClr val="ffffff"/>
              </a:gs>
              <a:gs pos="100000">
                <a:srgbClr val="767676"/>
              </a:gs>
            </a:gsLst>
            <a:path path="circle">
              <a:fillToRect l="37000" t="0" r="63000" b="100000"/>
            </a:path>
          </a:gradFill>
          <a:ln w="3240">
            <a:noFill/>
          </a:ln>
        </p:spPr>
        <p:style>
          <a:lnRef idx="0"/>
          <a:fillRef idx="0"/>
          <a:effectRef idx="0"/>
          <a:fontRef idx="minor"/>
        </p:style>
      </p:sp>
      <p:sp>
        <p:nvSpPr>
          <p:cNvPr id="881" name="Rectangle aux angles arrondis 67"/>
          <p:cNvSpPr/>
          <p:nvPr/>
        </p:nvSpPr>
        <p:spPr>
          <a:xfrm>
            <a:off x="3611160" y="405000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82" name="Ovale 47"/>
          <p:cNvSpPr/>
          <p:nvPr/>
        </p:nvSpPr>
        <p:spPr>
          <a:xfrm>
            <a:off x="3848040" y="4056120"/>
            <a:ext cx="58680" cy="39600"/>
          </a:xfrm>
          <a:prstGeom prst="ellipse">
            <a:avLst/>
          </a:prstGeom>
          <a:gradFill rotWithShape="0">
            <a:gsLst>
              <a:gs pos="0">
                <a:srgbClr val="ffffff"/>
              </a:gs>
              <a:gs pos="100000">
                <a:srgbClr val="767676"/>
              </a:gs>
            </a:gsLst>
            <a:path path="circle">
              <a:fillToRect l="37000" t="0" r="63000" b="100000"/>
            </a:path>
          </a:gradFill>
          <a:ln w="3240">
            <a:noFill/>
          </a:ln>
        </p:spPr>
        <p:style>
          <a:lnRef idx="0"/>
          <a:fillRef idx="0"/>
          <a:effectRef idx="0"/>
          <a:fontRef idx="minor"/>
        </p:style>
      </p:sp>
      <p:sp>
        <p:nvSpPr>
          <p:cNvPr id="883" name="Rectangle aux angles arrondis 68"/>
          <p:cNvSpPr/>
          <p:nvPr/>
        </p:nvSpPr>
        <p:spPr>
          <a:xfrm>
            <a:off x="3610800" y="423576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884" name="Ovale 48"/>
          <p:cNvSpPr/>
          <p:nvPr/>
        </p:nvSpPr>
        <p:spPr>
          <a:xfrm>
            <a:off x="4555080" y="4241880"/>
            <a:ext cx="58680" cy="39600"/>
          </a:xfrm>
          <a:prstGeom prst="ellipse">
            <a:avLst/>
          </a:prstGeom>
          <a:gradFill rotWithShape="0">
            <a:gsLst>
              <a:gs pos="0">
                <a:srgbClr val="ffffff"/>
              </a:gs>
              <a:gs pos="100000">
                <a:srgbClr val="767676"/>
              </a:gs>
            </a:gsLst>
            <a:path path="circle">
              <a:fillToRect l="37000" t="0" r="63000" b="100000"/>
            </a:path>
          </a:gradFill>
          <a:ln w="3240">
            <a:noFill/>
          </a:ln>
        </p:spPr>
        <p:style>
          <a:lnRef idx="0"/>
          <a:fillRef idx="0"/>
          <a:effectRef idx="0"/>
          <a:fontRef idx="minor"/>
        </p:style>
      </p:sp>
      <p:sp>
        <p:nvSpPr>
          <p:cNvPr id="885" name="Ovale 49"/>
          <p:cNvSpPr/>
          <p:nvPr/>
        </p:nvSpPr>
        <p:spPr>
          <a:xfrm>
            <a:off x="4161240" y="3621240"/>
            <a:ext cx="24480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86" name="Ovale 50"/>
          <p:cNvSpPr/>
          <p:nvPr/>
        </p:nvSpPr>
        <p:spPr>
          <a:xfrm>
            <a:off x="5262120" y="3665520"/>
            <a:ext cx="12240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87" name="Rectangle aux angles arrondis 69"/>
          <p:cNvSpPr/>
          <p:nvPr/>
        </p:nvSpPr>
        <p:spPr>
          <a:xfrm>
            <a:off x="3611160" y="5216760"/>
            <a:ext cx="2196360" cy="50040"/>
          </a:xfrm>
          <a:prstGeom prst="roundRect">
            <a:avLst>
              <a:gd name="adj" fmla="val 16667"/>
            </a:avLst>
          </a:prstGeom>
          <a:noFill/>
          <a:ln w="0">
            <a:solidFill>
              <a:srgbClr val="000000"/>
            </a:solidFill>
          </a:ln>
        </p:spPr>
        <p:style>
          <a:lnRef idx="0"/>
          <a:fillRef idx="0"/>
          <a:effectRef idx="0"/>
          <a:fontRef idx="minor"/>
        </p:style>
      </p:sp>
      <p:sp>
        <p:nvSpPr>
          <p:cNvPr id="888" name="Ovale 51"/>
          <p:cNvSpPr/>
          <p:nvPr/>
        </p:nvSpPr>
        <p:spPr>
          <a:xfrm>
            <a:off x="4161600" y="5156280"/>
            <a:ext cx="24444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89" name="Cercle 33"/>
          <p:cNvSpPr/>
          <p:nvPr/>
        </p:nvSpPr>
        <p:spPr>
          <a:xfrm>
            <a:off x="5262120" y="520092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90" name="Rectangle aux angles arrondis 70"/>
          <p:cNvSpPr/>
          <p:nvPr/>
        </p:nvSpPr>
        <p:spPr>
          <a:xfrm>
            <a:off x="3611160" y="5406480"/>
            <a:ext cx="2196360" cy="49320"/>
          </a:xfrm>
          <a:prstGeom prst="roundRect">
            <a:avLst>
              <a:gd name="adj" fmla="val 16667"/>
            </a:avLst>
          </a:prstGeom>
          <a:noFill/>
          <a:ln w="0">
            <a:solidFill>
              <a:srgbClr val="000000"/>
            </a:solidFill>
          </a:ln>
        </p:spPr>
        <p:style>
          <a:lnRef idx="0"/>
          <a:fillRef idx="0"/>
          <a:effectRef idx="0"/>
          <a:fontRef idx="minor"/>
        </p:style>
      </p:sp>
      <p:sp>
        <p:nvSpPr>
          <p:cNvPr id="891" name="Ovale 52"/>
          <p:cNvSpPr/>
          <p:nvPr/>
        </p:nvSpPr>
        <p:spPr>
          <a:xfrm>
            <a:off x="4161600" y="5346720"/>
            <a:ext cx="244440" cy="1666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92" name="Cercle 34"/>
          <p:cNvSpPr/>
          <p:nvPr/>
        </p:nvSpPr>
        <p:spPr>
          <a:xfrm>
            <a:off x="5262120" y="5391000"/>
            <a:ext cx="121320" cy="8208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93" name="Rectangle aux angles arrondis 71"/>
          <p:cNvSpPr/>
          <p:nvPr/>
        </p:nvSpPr>
        <p:spPr>
          <a:xfrm>
            <a:off x="3611160" y="5595480"/>
            <a:ext cx="2196360" cy="49320"/>
          </a:xfrm>
          <a:prstGeom prst="roundRect">
            <a:avLst>
              <a:gd name="adj" fmla="val 16667"/>
            </a:avLst>
          </a:prstGeom>
          <a:noFill/>
          <a:ln w="0">
            <a:solidFill>
              <a:srgbClr val="000000"/>
            </a:solidFill>
          </a:ln>
        </p:spPr>
        <p:style>
          <a:lnRef idx="0"/>
          <a:fillRef idx="0"/>
          <a:effectRef idx="0"/>
          <a:fontRef idx="minor"/>
        </p:style>
      </p:sp>
      <p:sp>
        <p:nvSpPr>
          <p:cNvPr id="894" name="Ovale 53"/>
          <p:cNvSpPr/>
          <p:nvPr/>
        </p:nvSpPr>
        <p:spPr>
          <a:xfrm>
            <a:off x="4161600" y="5535720"/>
            <a:ext cx="244440" cy="1666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95" name="Cercle 35"/>
          <p:cNvSpPr/>
          <p:nvPr/>
        </p:nvSpPr>
        <p:spPr>
          <a:xfrm>
            <a:off x="5262120" y="5579640"/>
            <a:ext cx="121320" cy="8208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96" name="Rectangle aux angles arrondis 72"/>
          <p:cNvSpPr/>
          <p:nvPr/>
        </p:nvSpPr>
        <p:spPr>
          <a:xfrm>
            <a:off x="3611160" y="5784840"/>
            <a:ext cx="2196360" cy="50040"/>
          </a:xfrm>
          <a:prstGeom prst="roundRect">
            <a:avLst>
              <a:gd name="adj" fmla="val 16667"/>
            </a:avLst>
          </a:prstGeom>
          <a:noFill/>
          <a:ln w="0">
            <a:solidFill>
              <a:srgbClr val="000000"/>
            </a:solidFill>
          </a:ln>
        </p:spPr>
        <p:style>
          <a:lnRef idx="0"/>
          <a:fillRef idx="0"/>
          <a:effectRef idx="0"/>
          <a:fontRef idx="minor"/>
        </p:style>
      </p:sp>
      <p:sp>
        <p:nvSpPr>
          <p:cNvPr id="897" name="Ovale 54"/>
          <p:cNvSpPr/>
          <p:nvPr/>
        </p:nvSpPr>
        <p:spPr>
          <a:xfrm>
            <a:off x="4161600" y="5724720"/>
            <a:ext cx="24444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898" name="Cercle 36"/>
          <p:cNvSpPr/>
          <p:nvPr/>
        </p:nvSpPr>
        <p:spPr>
          <a:xfrm>
            <a:off x="5262120" y="576900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899" name="Ligne 13"/>
          <p:cNvSpPr/>
          <p:nvPr/>
        </p:nvSpPr>
        <p:spPr>
          <a:xfrm>
            <a:off x="7467120" y="2903400"/>
            <a:ext cx="360" cy="708120"/>
          </a:xfrm>
          <a:prstGeom prst="line">
            <a:avLst/>
          </a:prstGeom>
          <a:ln w="0">
            <a:solidFill>
              <a:srgbClr val="000000"/>
            </a:solidFill>
            <a:tailEnd len="med" type="triangle" w="med"/>
          </a:ln>
        </p:spPr>
        <p:style>
          <a:lnRef idx="0"/>
          <a:fillRef idx="0"/>
          <a:effectRef idx="0"/>
          <a:fontRef idx="minor"/>
        </p:style>
      </p:sp>
      <p:sp>
        <p:nvSpPr>
          <p:cNvPr id="900" name="Ligne 14"/>
          <p:cNvSpPr/>
          <p:nvPr/>
        </p:nvSpPr>
        <p:spPr>
          <a:xfrm>
            <a:off x="7467120" y="4427640"/>
            <a:ext cx="360" cy="707760"/>
          </a:xfrm>
          <a:prstGeom prst="line">
            <a:avLst/>
          </a:prstGeom>
          <a:ln w="0">
            <a:solidFill>
              <a:srgbClr val="000000"/>
            </a:solidFill>
            <a:tailEnd len="med" type="triangle" w="med"/>
          </a:ln>
        </p:spPr>
        <p:style>
          <a:lnRef idx="0"/>
          <a:fillRef idx="0"/>
          <a:effectRef idx="0"/>
          <a:fontRef idx="minor"/>
        </p:style>
      </p:sp>
      <p:sp>
        <p:nvSpPr>
          <p:cNvPr id="901" name="Perte aléatoire de chromosomes sans mutation délétères 2"/>
          <p:cNvSpPr/>
          <p:nvPr/>
        </p:nvSpPr>
        <p:spPr>
          <a:xfrm>
            <a:off x="6288480" y="2926800"/>
            <a:ext cx="235296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Haplotypes drift. Random loss of the non-deleterious haplotype. </a:t>
            </a:r>
            <a:endParaRPr b="0" lang="en-GB" sz="1200" spc="-1" strike="noStrike">
              <a:latin typeface="Arial"/>
            </a:endParaRPr>
          </a:p>
        </p:txBody>
      </p:sp>
      <p:sp>
        <p:nvSpPr>
          <p:cNvPr id="902" name="Cliquet de Muller 2"/>
          <p:cNvSpPr/>
          <p:nvPr/>
        </p:nvSpPr>
        <p:spPr>
          <a:xfrm>
            <a:off x="6466320" y="1305000"/>
            <a:ext cx="2011320" cy="311400"/>
          </a:xfrm>
          <a:prstGeom prst="rect">
            <a:avLst/>
          </a:prstGeom>
          <a:noFill/>
          <a:ln w="3240">
            <a:noFill/>
          </a:ln>
        </p:spPr>
        <p:style>
          <a:lnRef idx="0"/>
          <a:fillRef idx="0"/>
          <a:effectRef idx="0"/>
          <a:fontRef idx="minor"/>
        </p:style>
        <p:txBody>
          <a:bodyPr wrap="none" lIns="34200" rIns="34200" tIns="34200" bIns="34200" anchor="t">
            <a:spAutoFit/>
          </a:bodyPr>
          <a:p>
            <a:pPr algn="ctr">
              <a:lnSpc>
                <a:spcPct val="100000"/>
              </a:lnSpc>
              <a:buNone/>
              <a:tabLst>
                <a:tab algn="l" pos="0"/>
              </a:tabLst>
            </a:pPr>
            <a:r>
              <a:rPr b="1" lang="en-GB" sz="1600" spc="-1" strike="noStrike">
                <a:solidFill>
                  <a:srgbClr val="000000"/>
                </a:solidFill>
                <a:latin typeface="Garamond"/>
                <a:ea typeface="Garamond"/>
              </a:rPr>
              <a:t>Müller’s ratchett</a:t>
            </a:r>
            <a:endParaRPr b="0" lang="en-GB" sz="1600" spc="-1" strike="noStrike">
              <a:latin typeface="Arial"/>
            </a:endParaRPr>
          </a:p>
        </p:txBody>
      </p:sp>
      <p:sp>
        <p:nvSpPr>
          <p:cNvPr id="903" name="Rectangle aux angles arrondis 73"/>
          <p:cNvSpPr/>
          <p:nvPr/>
        </p:nvSpPr>
        <p:spPr>
          <a:xfrm>
            <a:off x="6366600" y="2202120"/>
            <a:ext cx="2196360" cy="49320"/>
          </a:xfrm>
          <a:prstGeom prst="roundRect">
            <a:avLst>
              <a:gd name="adj" fmla="val 16667"/>
            </a:avLst>
          </a:prstGeom>
          <a:noFill/>
          <a:ln w="0">
            <a:solidFill>
              <a:srgbClr val="000000"/>
            </a:solidFill>
          </a:ln>
        </p:spPr>
        <p:style>
          <a:lnRef idx="0"/>
          <a:fillRef idx="0"/>
          <a:effectRef idx="0"/>
          <a:fontRef idx="minor"/>
        </p:style>
      </p:sp>
      <p:sp>
        <p:nvSpPr>
          <p:cNvPr id="904" name="Rectangle aux angles arrondis 74"/>
          <p:cNvSpPr/>
          <p:nvPr/>
        </p:nvSpPr>
        <p:spPr>
          <a:xfrm>
            <a:off x="6366600" y="2386080"/>
            <a:ext cx="2196360" cy="49320"/>
          </a:xfrm>
          <a:prstGeom prst="roundRect">
            <a:avLst>
              <a:gd name="adj" fmla="val 16667"/>
            </a:avLst>
          </a:prstGeom>
          <a:noFill/>
          <a:ln w="0">
            <a:solidFill>
              <a:srgbClr val="000000"/>
            </a:solidFill>
          </a:ln>
        </p:spPr>
        <p:style>
          <a:lnRef idx="0"/>
          <a:fillRef idx="0"/>
          <a:effectRef idx="0"/>
          <a:fontRef idx="minor"/>
        </p:style>
      </p:sp>
      <p:sp>
        <p:nvSpPr>
          <p:cNvPr id="905" name="Rectangle aux angles arrondis 75"/>
          <p:cNvSpPr/>
          <p:nvPr/>
        </p:nvSpPr>
        <p:spPr>
          <a:xfrm>
            <a:off x="6366600" y="2570400"/>
            <a:ext cx="2196360" cy="49320"/>
          </a:xfrm>
          <a:prstGeom prst="roundRect">
            <a:avLst>
              <a:gd name="adj" fmla="val 16667"/>
            </a:avLst>
          </a:prstGeom>
          <a:noFill/>
          <a:ln w="0">
            <a:solidFill>
              <a:srgbClr val="000000"/>
            </a:solidFill>
          </a:ln>
        </p:spPr>
        <p:style>
          <a:lnRef idx="0"/>
          <a:fillRef idx="0"/>
          <a:effectRef idx="0"/>
          <a:fontRef idx="minor"/>
        </p:style>
      </p:sp>
      <p:sp>
        <p:nvSpPr>
          <p:cNvPr id="906" name="Rectangle aux angles arrondis 76"/>
          <p:cNvSpPr/>
          <p:nvPr/>
        </p:nvSpPr>
        <p:spPr>
          <a:xfrm>
            <a:off x="6366600" y="2756160"/>
            <a:ext cx="2196360" cy="49320"/>
          </a:xfrm>
          <a:prstGeom prst="roundRect">
            <a:avLst>
              <a:gd name="adj" fmla="val 16667"/>
            </a:avLst>
          </a:prstGeom>
          <a:noFill/>
          <a:ln w="0">
            <a:solidFill>
              <a:srgbClr val="000000"/>
            </a:solidFill>
          </a:ln>
        </p:spPr>
        <p:style>
          <a:lnRef idx="0"/>
          <a:fillRef idx="0"/>
          <a:effectRef idx="0"/>
          <a:fontRef idx="minor"/>
        </p:style>
      </p:sp>
      <p:sp>
        <p:nvSpPr>
          <p:cNvPr id="907" name="Accumulation de mutations délétères 2"/>
          <p:cNvSpPr/>
          <p:nvPr/>
        </p:nvSpPr>
        <p:spPr>
          <a:xfrm>
            <a:off x="6288480" y="4540320"/>
            <a:ext cx="235296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Fixation of deleterious variant (‘click’ of the ratchett)</a:t>
            </a:r>
            <a:endParaRPr b="0" lang="en-GB" sz="1200" spc="-1" strike="noStrike">
              <a:latin typeface="Arial"/>
            </a:endParaRPr>
          </a:p>
        </p:txBody>
      </p:sp>
      <p:sp>
        <p:nvSpPr>
          <p:cNvPr id="908" name="Cercle 37"/>
          <p:cNvSpPr/>
          <p:nvPr/>
        </p:nvSpPr>
        <p:spPr>
          <a:xfrm>
            <a:off x="8017560" y="255456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09" name="Cercle 38"/>
          <p:cNvSpPr/>
          <p:nvPr/>
        </p:nvSpPr>
        <p:spPr>
          <a:xfrm>
            <a:off x="6760440" y="237024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0" name="Cercle 39"/>
          <p:cNvSpPr/>
          <p:nvPr/>
        </p:nvSpPr>
        <p:spPr>
          <a:xfrm>
            <a:off x="7310520" y="274032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1" name="Ovale 55"/>
          <p:cNvSpPr/>
          <p:nvPr/>
        </p:nvSpPr>
        <p:spPr>
          <a:xfrm>
            <a:off x="7492680" y="2556000"/>
            <a:ext cx="12240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2" name="Rectangle aux angles arrondis 77"/>
          <p:cNvSpPr/>
          <p:nvPr/>
        </p:nvSpPr>
        <p:spPr>
          <a:xfrm>
            <a:off x="6366600" y="369252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913" name="Rectangle aux angles arrondis 78"/>
          <p:cNvSpPr/>
          <p:nvPr/>
        </p:nvSpPr>
        <p:spPr>
          <a:xfrm>
            <a:off x="6366600" y="3876840"/>
            <a:ext cx="2196360" cy="49320"/>
          </a:xfrm>
          <a:prstGeom prst="roundRect">
            <a:avLst>
              <a:gd name="adj" fmla="val 16667"/>
            </a:avLst>
          </a:prstGeom>
          <a:noFill/>
          <a:ln w="0">
            <a:solidFill>
              <a:srgbClr val="000000"/>
            </a:solidFill>
          </a:ln>
        </p:spPr>
        <p:style>
          <a:lnRef idx="0"/>
          <a:fillRef idx="0"/>
          <a:effectRef idx="0"/>
          <a:fontRef idx="minor"/>
        </p:style>
      </p:sp>
      <p:sp>
        <p:nvSpPr>
          <p:cNvPr id="914" name="Rectangle aux angles arrondis 79"/>
          <p:cNvSpPr/>
          <p:nvPr/>
        </p:nvSpPr>
        <p:spPr>
          <a:xfrm>
            <a:off x="6366600" y="406080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915" name="Rectangle aux angles arrondis 80"/>
          <p:cNvSpPr/>
          <p:nvPr/>
        </p:nvSpPr>
        <p:spPr>
          <a:xfrm>
            <a:off x="6366600" y="4246560"/>
            <a:ext cx="2196360" cy="5076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916" name="Cercle 40"/>
          <p:cNvSpPr/>
          <p:nvPr/>
        </p:nvSpPr>
        <p:spPr>
          <a:xfrm>
            <a:off x="8017560" y="404496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7" name="Cercle 41"/>
          <p:cNvSpPr/>
          <p:nvPr/>
        </p:nvSpPr>
        <p:spPr>
          <a:xfrm>
            <a:off x="6760440" y="386244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8" name="Cercle 42"/>
          <p:cNvSpPr/>
          <p:nvPr/>
        </p:nvSpPr>
        <p:spPr>
          <a:xfrm>
            <a:off x="7310520" y="423072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19" name="Ovale 56"/>
          <p:cNvSpPr/>
          <p:nvPr/>
        </p:nvSpPr>
        <p:spPr>
          <a:xfrm>
            <a:off x="7492680" y="4046760"/>
            <a:ext cx="12240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0" name="Rectangle aux angles arrondis 81"/>
          <p:cNvSpPr/>
          <p:nvPr/>
        </p:nvSpPr>
        <p:spPr>
          <a:xfrm>
            <a:off x="6366600" y="5215680"/>
            <a:ext cx="2196360" cy="49680"/>
          </a:xfrm>
          <a:prstGeom prst="roundRect">
            <a:avLst>
              <a:gd name="adj" fmla="val 16667"/>
            </a:avLst>
          </a:prstGeom>
          <a:noFill/>
          <a:ln w="0">
            <a:solidFill>
              <a:srgbClr val="000000"/>
            </a:solidFill>
          </a:ln>
        </p:spPr>
        <p:style>
          <a:lnRef idx="0"/>
          <a:fillRef idx="0"/>
          <a:effectRef idx="0"/>
          <a:fontRef idx="minor"/>
        </p:style>
      </p:sp>
      <p:sp>
        <p:nvSpPr>
          <p:cNvPr id="921" name="Cercle 43"/>
          <p:cNvSpPr/>
          <p:nvPr/>
        </p:nvSpPr>
        <p:spPr>
          <a:xfrm>
            <a:off x="6759720" y="520092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2" name="Rectangle aux angles arrondis 82"/>
          <p:cNvSpPr/>
          <p:nvPr/>
        </p:nvSpPr>
        <p:spPr>
          <a:xfrm>
            <a:off x="6366600" y="5409360"/>
            <a:ext cx="2196360" cy="49680"/>
          </a:xfrm>
          <a:prstGeom prst="roundRect">
            <a:avLst>
              <a:gd name="adj" fmla="val 16667"/>
            </a:avLst>
          </a:prstGeom>
          <a:noFill/>
          <a:ln w="0">
            <a:solidFill>
              <a:srgbClr val="000000"/>
            </a:solidFill>
          </a:ln>
        </p:spPr>
        <p:style>
          <a:lnRef idx="0"/>
          <a:fillRef idx="0"/>
          <a:effectRef idx="0"/>
          <a:fontRef idx="minor"/>
        </p:style>
      </p:sp>
      <p:sp>
        <p:nvSpPr>
          <p:cNvPr id="923" name="Cercle 44"/>
          <p:cNvSpPr/>
          <p:nvPr/>
        </p:nvSpPr>
        <p:spPr>
          <a:xfrm>
            <a:off x="6759720" y="539460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4" name="Rectangle aux angles arrondis 83"/>
          <p:cNvSpPr/>
          <p:nvPr/>
        </p:nvSpPr>
        <p:spPr>
          <a:xfrm>
            <a:off x="6366600" y="5603040"/>
            <a:ext cx="2196360" cy="49680"/>
          </a:xfrm>
          <a:prstGeom prst="roundRect">
            <a:avLst>
              <a:gd name="adj" fmla="val 16667"/>
            </a:avLst>
          </a:prstGeom>
          <a:noFill/>
          <a:ln w="0">
            <a:solidFill>
              <a:srgbClr val="000000"/>
            </a:solidFill>
          </a:ln>
        </p:spPr>
        <p:style>
          <a:lnRef idx="0"/>
          <a:fillRef idx="0"/>
          <a:effectRef idx="0"/>
          <a:fontRef idx="minor"/>
        </p:style>
      </p:sp>
      <p:sp>
        <p:nvSpPr>
          <p:cNvPr id="925" name="Cercle 45"/>
          <p:cNvSpPr/>
          <p:nvPr/>
        </p:nvSpPr>
        <p:spPr>
          <a:xfrm>
            <a:off x="6759720" y="558828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6" name="Rectangle aux angles arrondis 84"/>
          <p:cNvSpPr/>
          <p:nvPr/>
        </p:nvSpPr>
        <p:spPr>
          <a:xfrm>
            <a:off x="6366600" y="5798160"/>
            <a:ext cx="2196360" cy="49680"/>
          </a:xfrm>
          <a:prstGeom prst="roundRect">
            <a:avLst>
              <a:gd name="adj" fmla="val 16667"/>
            </a:avLst>
          </a:prstGeom>
          <a:noFill/>
          <a:ln w="0">
            <a:solidFill>
              <a:srgbClr val="000000"/>
            </a:solidFill>
          </a:ln>
        </p:spPr>
        <p:style>
          <a:lnRef idx="0"/>
          <a:fillRef idx="0"/>
          <a:effectRef idx="0"/>
          <a:fontRef idx="minor"/>
        </p:style>
      </p:sp>
      <p:sp>
        <p:nvSpPr>
          <p:cNvPr id="927" name="Cercle 46"/>
          <p:cNvSpPr/>
          <p:nvPr/>
        </p:nvSpPr>
        <p:spPr>
          <a:xfrm>
            <a:off x="6759720" y="5783400"/>
            <a:ext cx="12132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28" name="Ligne 15"/>
          <p:cNvSpPr/>
          <p:nvPr/>
        </p:nvSpPr>
        <p:spPr>
          <a:xfrm>
            <a:off x="10542600" y="2903400"/>
            <a:ext cx="360" cy="708120"/>
          </a:xfrm>
          <a:prstGeom prst="line">
            <a:avLst/>
          </a:prstGeom>
          <a:ln w="0">
            <a:solidFill>
              <a:srgbClr val="000000"/>
            </a:solidFill>
            <a:tailEnd len="med" type="triangle" w="med"/>
          </a:ln>
        </p:spPr>
        <p:style>
          <a:lnRef idx="0"/>
          <a:fillRef idx="0"/>
          <a:effectRef idx="0"/>
          <a:fontRef idx="minor"/>
        </p:style>
      </p:sp>
      <p:sp>
        <p:nvSpPr>
          <p:cNvPr id="929" name="Ligne 16"/>
          <p:cNvSpPr/>
          <p:nvPr/>
        </p:nvSpPr>
        <p:spPr>
          <a:xfrm>
            <a:off x="10542600" y="4427640"/>
            <a:ext cx="360" cy="707760"/>
          </a:xfrm>
          <a:prstGeom prst="line">
            <a:avLst/>
          </a:prstGeom>
          <a:ln w="0">
            <a:solidFill>
              <a:srgbClr val="000000"/>
            </a:solidFill>
            <a:tailEnd len="med" type="triangle" w="med"/>
          </a:ln>
        </p:spPr>
        <p:style>
          <a:lnRef idx="0"/>
          <a:fillRef idx="0"/>
          <a:effectRef idx="0"/>
          <a:fontRef idx="minor"/>
        </p:style>
      </p:sp>
      <p:sp>
        <p:nvSpPr>
          <p:cNvPr id="930" name="Contre-sélection de mutations modérément délétères 2"/>
          <p:cNvSpPr/>
          <p:nvPr/>
        </p:nvSpPr>
        <p:spPr>
          <a:xfrm>
            <a:off x="9382680" y="2926800"/>
            <a:ext cx="235548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Counterselection of deleterious variant</a:t>
            </a:r>
            <a:endParaRPr b="0" lang="en-GB" sz="1200" spc="-1" strike="noStrike">
              <a:latin typeface="Arial"/>
            </a:endParaRPr>
          </a:p>
        </p:txBody>
      </p:sp>
      <p:sp>
        <p:nvSpPr>
          <p:cNvPr id="931" name="Sélection d’arrière-plan 2"/>
          <p:cNvSpPr/>
          <p:nvPr/>
        </p:nvSpPr>
        <p:spPr>
          <a:xfrm>
            <a:off x="9253080" y="1305000"/>
            <a:ext cx="2553840" cy="311400"/>
          </a:xfrm>
          <a:prstGeom prst="rect">
            <a:avLst/>
          </a:prstGeom>
          <a:noFill/>
          <a:ln w="3240">
            <a:noFill/>
          </a:ln>
        </p:spPr>
        <p:style>
          <a:lnRef idx="0"/>
          <a:fillRef idx="0"/>
          <a:effectRef idx="0"/>
          <a:fontRef idx="minor"/>
        </p:style>
        <p:txBody>
          <a:bodyPr wrap="none" lIns="34200" rIns="34200" tIns="34200" bIns="34200" anchor="t">
            <a:spAutoFit/>
          </a:bodyPr>
          <a:p>
            <a:pPr algn="ctr">
              <a:lnSpc>
                <a:spcPct val="100000"/>
              </a:lnSpc>
              <a:buNone/>
              <a:tabLst>
                <a:tab algn="l" pos="0"/>
              </a:tabLst>
            </a:pPr>
            <a:r>
              <a:rPr b="1" lang="en-GB" sz="1600" spc="-1" strike="noStrike">
                <a:solidFill>
                  <a:srgbClr val="000000"/>
                </a:solidFill>
                <a:latin typeface="Garamond"/>
                <a:ea typeface="Garamond"/>
              </a:rPr>
              <a:t>Background selection</a:t>
            </a:r>
            <a:endParaRPr b="0" lang="en-GB" sz="1600" spc="-1" strike="noStrike">
              <a:latin typeface="Arial"/>
            </a:endParaRPr>
          </a:p>
        </p:txBody>
      </p:sp>
      <p:sp>
        <p:nvSpPr>
          <p:cNvPr id="932" name="Rectangle aux angles arrondis 85"/>
          <p:cNvSpPr/>
          <p:nvPr/>
        </p:nvSpPr>
        <p:spPr>
          <a:xfrm>
            <a:off x="9442440" y="2202120"/>
            <a:ext cx="2196360" cy="49320"/>
          </a:xfrm>
          <a:prstGeom prst="roundRect">
            <a:avLst>
              <a:gd name="adj" fmla="val 16667"/>
            </a:avLst>
          </a:prstGeom>
          <a:noFill/>
          <a:ln w="0">
            <a:solidFill>
              <a:srgbClr val="000000"/>
            </a:solidFill>
          </a:ln>
        </p:spPr>
        <p:style>
          <a:lnRef idx="0"/>
          <a:fillRef idx="0"/>
          <a:effectRef idx="0"/>
          <a:fontRef idx="minor"/>
        </p:style>
      </p:sp>
      <p:sp>
        <p:nvSpPr>
          <p:cNvPr id="933" name="Rectangle aux angles arrondis 86"/>
          <p:cNvSpPr/>
          <p:nvPr/>
        </p:nvSpPr>
        <p:spPr>
          <a:xfrm>
            <a:off x="9442440" y="2386080"/>
            <a:ext cx="2196360" cy="49320"/>
          </a:xfrm>
          <a:prstGeom prst="roundRect">
            <a:avLst>
              <a:gd name="adj" fmla="val 16667"/>
            </a:avLst>
          </a:prstGeom>
          <a:noFill/>
          <a:ln w="0">
            <a:solidFill>
              <a:srgbClr val="000000"/>
            </a:solidFill>
          </a:ln>
        </p:spPr>
        <p:style>
          <a:lnRef idx="0"/>
          <a:fillRef idx="0"/>
          <a:effectRef idx="0"/>
          <a:fontRef idx="minor"/>
        </p:style>
      </p:sp>
      <p:sp>
        <p:nvSpPr>
          <p:cNvPr id="934" name="Ovale 57"/>
          <p:cNvSpPr/>
          <p:nvPr/>
        </p:nvSpPr>
        <p:spPr>
          <a:xfrm>
            <a:off x="11565360" y="239076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35" name="Rectangle aux angles arrondis 87"/>
          <p:cNvSpPr/>
          <p:nvPr/>
        </p:nvSpPr>
        <p:spPr>
          <a:xfrm>
            <a:off x="9442440" y="2570400"/>
            <a:ext cx="2196360" cy="49320"/>
          </a:xfrm>
          <a:prstGeom prst="roundRect">
            <a:avLst>
              <a:gd name="adj" fmla="val 16667"/>
            </a:avLst>
          </a:prstGeom>
          <a:noFill/>
          <a:ln w="0">
            <a:solidFill>
              <a:srgbClr val="000000"/>
            </a:solidFill>
          </a:ln>
        </p:spPr>
        <p:style>
          <a:lnRef idx="0"/>
          <a:fillRef idx="0"/>
          <a:effectRef idx="0"/>
          <a:fontRef idx="minor"/>
        </p:style>
      </p:sp>
      <p:sp>
        <p:nvSpPr>
          <p:cNvPr id="936" name="Ovale 58"/>
          <p:cNvSpPr/>
          <p:nvPr/>
        </p:nvSpPr>
        <p:spPr>
          <a:xfrm>
            <a:off x="9679320" y="220680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37" name="Rectangle aux angles arrondis 88"/>
          <p:cNvSpPr/>
          <p:nvPr/>
        </p:nvSpPr>
        <p:spPr>
          <a:xfrm>
            <a:off x="9442440" y="2756160"/>
            <a:ext cx="2196360" cy="49320"/>
          </a:xfrm>
          <a:prstGeom prst="roundRect">
            <a:avLst>
              <a:gd name="adj" fmla="val 16667"/>
            </a:avLst>
          </a:prstGeom>
          <a:noFill/>
          <a:ln w="0">
            <a:solidFill>
              <a:srgbClr val="000000"/>
            </a:solidFill>
          </a:ln>
        </p:spPr>
        <p:style>
          <a:lnRef idx="0"/>
          <a:fillRef idx="0"/>
          <a:effectRef idx="0"/>
          <a:fontRef idx="minor"/>
        </p:style>
      </p:sp>
      <p:sp>
        <p:nvSpPr>
          <p:cNvPr id="938" name="Perte de polymorphisme neutre et avantageux 2"/>
          <p:cNvSpPr/>
          <p:nvPr/>
        </p:nvSpPr>
        <p:spPr>
          <a:xfrm>
            <a:off x="9382680" y="4540320"/>
            <a:ext cx="2355480" cy="433080"/>
          </a:xfrm>
          <a:prstGeom prst="rect">
            <a:avLst/>
          </a:prstGeom>
          <a:solidFill>
            <a:srgbClr val="ffffff"/>
          </a:solidFill>
          <a:ln w="0">
            <a:solidFill>
              <a:srgbClr val="000000"/>
            </a:solidFill>
          </a:ln>
        </p:spPr>
        <p:style>
          <a:lnRef idx="0"/>
          <a:fillRef idx="0"/>
          <a:effectRef idx="0"/>
          <a:fontRef idx="minor"/>
        </p:style>
        <p:txBody>
          <a:bodyPr lIns="34200" rIns="34200" tIns="34200" bIns="34200" anchor="t">
            <a:spAutoFit/>
          </a:bodyPr>
          <a:p>
            <a:pPr algn="ctr">
              <a:lnSpc>
                <a:spcPct val="100000"/>
              </a:lnSpc>
              <a:buNone/>
              <a:tabLst>
                <a:tab algn="l" pos="0"/>
              </a:tabLst>
            </a:pPr>
            <a:r>
              <a:rPr b="0" lang="en-GB" sz="1200" spc="-1" strike="noStrike">
                <a:solidFill>
                  <a:srgbClr val="000000"/>
                </a:solidFill>
                <a:latin typeface="Times New Roman"/>
                <a:ea typeface="Times New Roman"/>
              </a:rPr>
              <a:t>The linked advantageous variant is lost.</a:t>
            </a:r>
            <a:endParaRPr b="0" lang="en-GB" sz="1200" spc="-1" strike="noStrike">
              <a:latin typeface="Arial"/>
            </a:endParaRPr>
          </a:p>
        </p:txBody>
      </p:sp>
      <p:sp>
        <p:nvSpPr>
          <p:cNvPr id="939" name="Ovale 59"/>
          <p:cNvSpPr/>
          <p:nvPr/>
        </p:nvSpPr>
        <p:spPr>
          <a:xfrm>
            <a:off x="9914400" y="2522520"/>
            <a:ext cx="179280" cy="12384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40" name="Ovale 60"/>
          <p:cNvSpPr/>
          <p:nvPr/>
        </p:nvSpPr>
        <p:spPr>
          <a:xfrm>
            <a:off x="11171880" y="255456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941" name="Ovale 61"/>
          <p:cNvSpPr/>
          <p:nvPr/>
        </p:nvSpPr>
        <p:spPr>
          <a:xfrm>
            <a:off x="10714320" y="2576520"/>
            <a:ext cx="60840" cy="3816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42" name="Rectangle aux angles arrondis 89"/>
          <p:cNvSpPr/>
          <p:nvPr/>
        </p:nvSpPr>
        <p:spPr>
          <a:xfrm>
            <a:off x="9442440" y="3687840"/>
            <a:ext cx="2196360" cy="49320"/>
          </a:xfrm>
          <a:prstGeom prst="roundRect">
            <a:avLst>
              <a:gd name="adj" fmla="val 16667"/>
            </a:avLst>
          </a:prstGeom>
          <a:noFill/>
          <a:ln w="0">
            <a:solidFill>
              <a:srgbClr val="000000"/>
            </a:solidFill>
          </a:ln>
        </p:spPr>
        <p:style>
          <a:lnRef idx="0"/>
          <a:fillRef idx="0"/>
          <a:effectRef idx="0"/>
          <a:fontRef idx="minor"/>
        </p:style>
      </p:sp>
      <p:sp>
        <p:nvSpPr>
          <p:cNvPr id="943" name="Rectangle aux angles arrondis 90"/>
          <p:cNvSpPr/>
          <p:nvPr/>
        </p:nvSpPr>
        <p:spPr>
          <a:xfrm>
            <a:off x="9442440" y="3870360"/>
            <a:ext cx="2196360" cy="50760"/>
          </a:xfrm>
          <a:prstGeom prst="roundRect">
            <a:avLst>
              <a:gd name="adj" fmla="val 16667"/>
            </a:avLst>
          </a:prstGeom>
          <a:noFill/>
          <a:ln w="0">
            <a:solidFill>
              <a:srgbClr val="000000"/>
            </a:solidFill>
          </a:ln>
        </p:spPr>
        <p:style>
          <a:lnRef idx="0"/>
          <a:fillRef idx="0"/>
          <a:effectRef idx="0"/>
          <a:fontRef idx="minor"/>
        </p:style>
      </p:sp>
      <p:sp>
        <p:nvSpPr>
          <p:cNvPr id="944" name="Ovale 62"/>
          <p:cNvSpPr/>
          <p:nvPr/>
        </p:nvSpPr>
        <p:spPr>
          <a:xfrm>
            <a:off x="11565360" y="387684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45" name="Rectangle aux angles arrondis 91"/>
          <p:cNvSpPr/>
          <p:nvPr/>
        </p:nvSpPr>
        <p:spPr>
          <a:xfrm>
            <a:off x="9442440" y="4056120"/>
            <a:ext cx="2196360" cy="49320"/>
          </a:xfrm>
          <a:prstGeom prst="roundRect">
            <a:avLst>
              <a:gd name="adj" fmla="val 16667"/>
            </a:avLst>
          </a:prstGeom>
          <a:solidFill>
            <a:srgbClr val="000000"/>
          </a:solidFill>
          <a:ln w="0">
            <a:solidFill>
              <a:srgbClr val="000000"/>
            </a:solidFill>
          </a:ln>
        </p:spPr>
        <p:style>
          <a:lnRef idx="0"/>
          <a:fillRef idx="0"/>
          <a:effectRef idx="0"/>
          <a:fontRef idx="minor"/>
        </p:style>
      </p:sp>
      <p:sp>
        <p:nvSpPr>
          <p:cNvPr id="946" name="Ovale 63"/>
          <p:cNvSpPr/>
          <p:nvPr/>
        </p:nvSpPr>
        <p:spPr>
          <a:xfrm>
            <a:off x="9679320" y="369252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47" name="Rectangle aux angles arrondis 92"/>
          <p:cNvSpPr/>
          <p:nvPr/>
        </p:nvSpPr>
        <p:spPr>
          <a:xfrm>
            <a:off x="9442440" y="4241880"/>
            <a:ext cx="2196360" cy="49320"/>
          </a:xfrm>
          <a:prstGeom prst="roundRect">
            <a:avLst>
              <a:gd name="adj" fmla="val 16667"/>
            </a:avLst>
          </a:prstGeom>
          <a:noFill/>
          <a:ln w="0">
            <a:solidFill>
              <a:srgbClr val="000000"/>
            </a:solidFill>
          </a:ln>
        </p:spPr>
        <p:style>
          <a:lnRef idx="0"/>
          <a:fillRef idx="0"/>
          <a:effectRef idx="0"/>
          <a:fontRef idx="minor"/>
        </p:style>
      </p:sp>
      <p:sp>
        <p:nvSpPr>
          <p:cNvPr id="948" name="Ovale 64"/>
          <p:cNvSpPr/>
          <p:nvPr/>
        </p:nvSpPr>
        <p:spPr>
          <a:xfrm>
            <a:off x="9914400" y="4008600"/>
            <a:ext cx="179280" cy="1224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49" name="Ovale 65"/>
          <p:cNvSpPr/>
          <p:nvPr/>
        </p:nvSpPr>
        <p:spPr>
          <a:xfrm>
            <a:off x="11171880" y="4040280"/>
            <a:ext cx="12240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950" name="Ovale 66"/>
          <p:cNvSpPr/>
          <p:nvPr/>
        </p:nvSpPr>
        <p:spPr>
          <a:xfrm>
            <a:off x="10714320" y="4060800"/>
            <a:ext cx="6084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51" name="Rectangle aux angles arrondis 93"/>
          <p:cNvSpPr/>
          <p:nvPr/>
        </p:nvSpPr>
        <p:spPr>
          <a:xfrm>
            <a:off x="9442440" y="5240520"/>
            <a:ext cx="2196360" cy="49320"/>
          </a:xfrm>
          <a:prstGeom prst="roundRect">
            <a:avLst>
              <a:gd name="adj" fmla="val 16667"/>
            </a:avLst>
          </a:prstGeom>
          <a:noFill/>
          <a:ln w="0">
            <a:solidFill>
              <a:srgbClr val="000000"/>
            </a:solidFill>
          </a:ln>
        </p:spPr>
        <p:style>
          <a:lnRef idx="0"/>
          <a:fillRef idx="0"/>
          <a:effectRef idx="0"/>
          <a:fontRef idx="minor"/>
        </p:style>
      </p:sp>
      <p:sp>
        <p:nvSpPr>
          <p:cNvPr id="952" name="Rectangle aux angles arrondis 94"/>
          <p:cNvSpPr/>
          <p:nvPr/>
        </p:nvSpPr>
        <p:spPr>
          <a:xfrm>
            <a:off x="9442440" y="5424480"/>
            <a:ext cx="2196360" cy="49320"/>
          </a:xfrm>
          <a:prstGeom prst="roundRect">
            <a:avLst>
              <a:gd name="adj" fmla="val 16667"/>
            </a:avLst>
          </a:prstGeom>
          <a:noFill/>
          <a:ln w="0">
            <a:solidFill>
              <a:srgbClr val="000000"/>
            </a:solidFill>
          </a:ln>
        </p:spPr>
        <p:style>
          <a:lnRef idx="0"/>
          <a:fillRef idx="0"/>
          <a:effectRef idx="0"/>
          <a:fontRef idx="minor"/>
        </p:style>
      </p:sp>
      <p:sp>
        <p:nvSpPr>
          <p:cNvPr id="953" name="Ovale 67"/>
          <p:cNvSpPr/>
          <p:nvPr/>
        </p:nvSpPr>
        <p:spPr>
          <a:xfrm>
            <a:off x="11565360" y="542952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54" name="Ovale 68"/>
          <p:cNvSpPr/>
          <p:nvPr/>
        </p:nvSpPr>
        <p:spPr>
          <a:xfrm>
            <a:off x="9679320" y="524700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55" name="Rectangle aux angles arrondis 95"/>
          <p:cNvSpPr/>
          <p:nvPr/>
        </p:nvSpPr>
        <p:spPr>
          <a:xfrm>
            <a:off x="9442440" y="5794560"/>
            <a:ext cx="2196360" cy="50760"/>
          </a:xfrm>
          <a:prstGeom prst="roundRect">
            <a:avLst>
              <a:gd name="adj" fmla="val 16667"/>
            </a:avLst>
          </a:prstGeom>
          <a:noFill/>
          <a:ln w="0">
            <a:solidFill>
              <a:srgbClr val="000000"/>
            </a:solidFill>
          </a:ln>
        </p:spPr>
        <p:style>
          <a:lnRef idx="0"/>
          <a:fillRef idx="0"/>
          <a:effectRef idx="0"/>
          <a:fontRef idx="minor"/>
        </p:style>
      </p:sp>
      <p:sp>
        <p:nvSpPr>
          <p:cNvPr id="956" name="Rectangle aux angles arrondis 96"/>
          <p:cNvSpPr/>
          <p:nvPr/>
        </p:nvSpPr>
        <p:spPr>
          <a:xfrm>
            <a:off x="9442440" y="5599440"/>
            <a:ext cx="2196360" cy="49320"/>
          </a:xfrm>
          <a:prstGeom prst="roundRect">
            <a:avLst>
              <a:gd name="adj" fmla="val 16667"/>
            </a:avLst>
          </a:prstGeom>
          <a:noFill/>
          <a:ln w="0">
            <a:solidFill>
              <a:srgbClr val="000000"/>
            </a:solidFill>
          </a:ln>
        </p:spPr>
        <p:style>
          <a:lnRef idx="0"/>
          <a:fillRef idx="0"/>
          <a:effectRef idx="0"/>
          <a:fontRef idx="minor"/>
        </p:style>
      </p:sp>
      <p:sp>
        <p:nvSpPr>
          <p:cNvPr id="957" name="Ovale 69"/>
          <p:cNvSpPr/>
          <p:nvPr/>
        </p:nvSpPr>
        <p:spPr>
          <a:xfrm>
            <a:off x="11565360" y="5604120"/>
            <a:ext cx="58680" cy="39600"/>
          </a:xfrm>
          <a:prstGeom prst="ellipse">
            <a:avLst/>
          </a:prstGeom>
          <a:gradFill rotWithShape="0">
            <a:gsLst>
              <a:gs pos="0">
                <a:srgbClr val="ffffff"/>
              </a:gs>
              <a:gs pos="100000">
                <a:srgbClr val="767676"/>
              </a:gs>
            </a:gsLst>
            <a:path path="circle">
              <a:fillToRect l="37000" t="0" r="63000" b="100000"/>
            </a:path>
          </a:gradFill>
          <a:ln w="12600">
            <a:solidFill>
              <a:srgbClr val="000000"/>
            </a:solidFill>
            <a:round/>
          </a:ln>
        </p:spPr>
        <p:style>
          <a:lnRef idx="0"/>
          <a:fillRef idx="0"/>
          <a:effectRef idx="0"/>
          <a:fontRef idx="minor"/>
        </p:style>
      </p:sp>
      <p:sp>
        <p:nvSpPr>
          <p:cNvPr id="958" name="Ovale 70"/>
          <p:cNvSpPr/>
          <p:nvPr/>
        </p:nvSpPr>
        <p:spPr>
          <a:xfrm>
            <a:off x="1253160" y="6390000"/>
            <a:ext cx="243000" cy="16848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959" name="Cercle 47"/>
          <p:cNvSpPr/>
          <p:nvPr/>
        </p:nvSpPr>
        <p:spPr>
          <a:xfrm>
            <a:off x="3665880" y="6434280"/>
            <a:ext cx="120240" cy="82800"/>
          </a:xfrm>
          <a:prstGeom prst="ellipse">
            <a:avLst/>
          </a:prstGeom>
          <a:gradFill rotWithShape="0">
            <a:gsLst>
              <a:gs pos="0">
                <a:srgbClr val="73fdff"/>
              </a:gs>
              <a:gs pos="100000">
                <a:srgbClr val="0096ff"/>
              </a:gs>
            </a:gsLst>
            <a:path path="circle">
              <a:fillToRect l="37000" t="0" r="63000" b="100000"/>
            </a:path>
          </a:gradFill>
          <a:ln w="3240">
            <a:noFill/>
          </a:ln>
        </p:spPr>
        <p:style>
          <a:lnRef idx="0"/>
          <a:fillRef idx="0"/>
          <a:effectRef idx="0"/>
          <a:fontRef idx="minor"/>
        </p:style>
      </p:sp>
      <p:sp>
        <p:nvSpPr>
          <p:cNvPr id="960" name="Cercle 48"/>
          <p:cNvSpPr/>
          <p:nvPr/>
        </p:nvSpPr>
        <p:spPr>
          <a:xfrm>
            <a:off x="8263440" y="6434280"/>
            <a:ext cx="120240" cy="828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61" name="Ovale 71"/>
          <p:cNvSpPr/>
          <p:nvPr/>
        </p:nvSpPr>
        <p:spPr>
          <a:xfrm>
            <a:off x="6028200" y="6413760"/>
            <a:ext cx="179640" cy="122400"/>
          </a:xfrm>
          <a:prstGeom prst="ellipse">
            <a:avLst/>
          </a:prstGeom>
          <a:gradFill rotWithShape="0">
            <a:gsLst>
              <a:gs pos="0">
                <a:srgbClr val="ff2f92"/>
              </a:gs>
              <a:gs pos="100000">
                <a:srgbClr val="941751"/>
              </a:gs>
            </a:gsLst>
            <a:path path="circle">
              <a:fillToRect l="37000" t="0" r="63000" b="100000"/>
            </a:path>
          </a:gradFill>
          <a:ln w="3240">
            <a:noFill/>
          </a:ln>
        </p:spPr>
        <p:style>
          <a:lnRef idx="0"/>
          <a:fillRef idx="0"/>
          <a:effectRef idx="0"/>
          <a:fontRef idx="minor"/>
        </p:style>
      </p:sp>
      <p:sp>
        <p:nvSpPr>
          <p:cNvPr id="962" name="(Hill &amp; Robertson 1966) 2"/>
          <p:cNvSpPr/>
          <p:nvPr/>
        </p:nvSpPr>
        <p:spPr>
          <a:xfrm>
            <a:off x="549360" y="1814760"/>
            <a:ext cx="2264400" cy="302760"/>
          </a:xfrm>
          <a:prstGeom prst="rect">
            <a:avLst/>
          </a:prstGeom>
          <a:noFill/>
          <a:ln w="3240">
            <a:noFill/>
          </a:ln>
        </p:spPr>
        <p:style>
          <a:lnRef idx="0"/>
          <a:fillRef idx="0"/>
          <a:effectRef idx="0"/>
          <a:fontRef idx="minor"/>
        </p:style>
        <p:txBody>
          <a:bodyPr wrap="none" lIns="45720" rIns="45720" tIns="45000" bIns="45000" anchor="t">
            <a:spAutoFit/>
          </a:bodyPr>
          <a:p>
            <a:pPr>
              <a:lnSpc>
                <a:spcPct val="100000"/>
              </a:lnSpc>
              <a:buNone/>
              <a:tabLst>
                <a:tab algn="l" pos="0"/>
              </a:tabLst>
            </a:pPr>
            <a:r>
              <a:rPr b="0" lang="en-GB" sz="1400" spc="-1" strike="noStrike">
                <a:solidFill>
                  <a:srgbClr val="000000"/>
                </a:solidFill>
                <a:latin typeface="Garamond"/>
                <a:ea typeface="Garamond"/>
              </a:rPr>
              <a:t>(Hill &amp; Robertson 1966)</a:t>
            </a:r>
            <a:endParaRPr b="0" lang="en-GB" sz="1400" spc="-1" strike="noStrike">
              <a:latin typeface="Arial"/>
            </a:endParaRPr>
          </a:p>
        </p:txBody>
      </p:sp>
      <p:sp>
        <p:nvSpPr>
          <p:cNvPr id="963" name="(Maynard-Smith &amp; Haig 1974) 2"/>
          <p:cNvSpPr/>
          <p:nvPr/>
        </p:nvSpPr>
        <p:spPr>
          <a:xfrm>
            <a:off x="3663000" y="1579680"/>
            <a:ext cx="1983600" cy="515880"/>
          </a:xfrm>
          <a:prstGeom prst="rect">
            <a:avLst/>
          </a:prstGeom>
          <a:noFill/>
          <a:ln w="3240">
            <a:noFill/>
          </a:ln>
        </p:spPr>
        <p:style>
          <a:lnRef idx="0"/>
          <a:fillRef idx="0"/>
          <a:effectRef idx="0"/>
          <a:fontRef idx="minor"/>
        </p:style>
        <p:txBody>
          <a:bodyPr lIns="45720" rIns="45720" tIns="45000" bIns="45000" anchor="t">
            <a:spAutoFit/>
          </a:bodyPr>
          <a:p>
            <a:pPr algn="ctr">
              <a:lnSpc>
                <a:spcPct val="100000"/>
              </a:lnSpc>
              <a:buNone/>
              <a:tabLst>
                <a:tab algn="l" pos="0"/>
              </a:tabLst>
            </a:pPr>
            <a:r>
              <a:rPr b="0" lang="en-GB" sz="1400" spc="-1" strike="noStrike">
                <a:solidFill>
                  <a:srgbClr val="000000"/>
                </a:solidFill>
                <a:latin typeface="Garamond"/>
                <a:ea typeface="Garamond"/>
              </a:rPr>
              <a:t>(Maynard-Smith &amp; Haig 1974)</a:t>
            </a:r>
            <a:endParaRPr b="0" lang="en-GB" sz="1400" spc="-1" strike="noStrike">
              <a:latin typeface="Arial"/>
            </a:endParaRPr>
          </a:p>
        </p:txBody>
      </p:sp>
      <p:sp>
        <p:nvSpPr>
          <p:cNvPr id="964" name="(Charlesworth et al. 1993) 2"/>
          <p:cNvSpPr/>
          <p:nvPr/>
        </p:nvSpPr>
        <p:spPr>
          <a:xfrm>
            <a:off x="9309240" y="1665360"/>
            <a:ext cx="2474640" cy="302760"/>
          </a:xfrm>
          <a:prstGeom prst="rect">
            <a:avLst/>
          </a:prstGeom>
          <a:noFill/>
          <a:ln w="3240">
            <a:noFill/>
          </a:ln>
        </p:spPr>
        <p:style>
          <a:lnRef idx="0"/>
          <a:fillRef idx="0"/>
          <a:effectRef idx="0"/>
          <a:fontRef idx="minor"/>
        </p:style>
        <p:txBody>
          <a:bodyPr wrap="none" lIns="45720" rIns="45720" tIns="45000" bIns="45000" anchor="t">
            <a:spAutoFit/>
          </a:bodyPr>
          <a:p>
            <a:pPr>
              <a:lnSpc>
                <a:spcPct val="100000"/>
              </a:lnSpc>
              <a:buNone/>
              <a:tabLst>
                <a:tab algn="l" pos="0"/>
              </a:tabLst>
            </a:pPr>
            <a:r>
              <a:rPr b="0" lang="en-GB" sz="1400" spc="-1" strike="noStrike">
                <a:solidFill>
                  <a:srgbClr val="000000"/>
                </a:solidFill>
                <a:latin typeface="Garamond"/>
                <a:ea typeface="Garamond"/>
              </a:rPr>
              <a:t>(Charlesworth et al. 1993)</a:t>
            </a:r>
            <a:endParaRPr b="0" lang="en-GB" sz="1400" spc="-1" strike="noStrike">
              <a:latin typeface="Arial"/>
            </a:endParaRPr>
          </a:p>
        </p:txBody>
      </p:sp>
      <p:sp>
        <p:nvSpPr>
          <p:cNvPr id="965" name="(Muller 1932) 2"/>
          <p:cNvSpPr/>
          <p:nvPr/>
        </p:nvSpPr>
        <p:spPr>
          <a:xfrm>
            <a:off x="6795000" y="1665360"/>
            <a:ext cx="1339200" cy="302760"/>
          </a:xfrm>
          <a:prstGeom prst="rect">
            <a:avLst/>
          </a:prstGeom>
          <a:noFill/>
          <a:ln w="3240">
            <a:noFill/>
          </a:ln>
        </p:spPr>
        <p:style>
          <a:lnRef idx="0"/>
          <a:fillRef idx="0"/>
          <a:effectRef idx="0"/>
          <a:fontRef idx="minor"/>
        </p:style>
        <p:txBody>
          <a:bodyPr wrap="none" lIns="45720" rIns="45720" tIns="45000" bIns="45000" anchor="t">
            <a:spAutoFit/>
          </a:bodyPr>
          <a:p>
            <a:pPr>
              <a:lnSpc>
                <a:spcPct val="100000"/>
              </a:lnSpc>
              <a:buNone/>
              <a:tabLst>
                <a:tab algn="l" pos="0"/>
              </a:tabLst>
            </a:pPr>
            <a:r>
              <a:rPr b="0" lang="en-GB" sz="1400" spc="-1" strike="noStrike">
                <a:solidFill>
                  <a:srgbClr val="000000"/>
                </a:solidFill>
                <a:latin typeface="Garamond"/>
                <a:ea typeface="Garamond"/>
              </a:rPr>
              <a:t>(Muller 1932)</a:t>
            </a:r>
            <a:endParaRPr b="0" lang="en-GB" sz="1400" spc="-1" strike="noStrike">
              <a:latin typeface="Arial"/>
            </a:endParaRPr>
          </a:p>
        </p:txBody>
      </p:sp>
      <p:sp>
        <p:nvSpPr>
          <p:cNvPr id="966" name="PlaceHolder 61"/>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t>
            </a:r>
            <a:r>
              <a:rPr b="0" lang="en-GB" sz="4400" spc="26" strike="noStrike">
                <a:solidFill>
                  <a:srgbClr val="621360"/>
                </a:solidFill>
                <a:latin typeface="Calibri bold"/>
                <a:ea typeface="Aero Bold"/>
              </a:rPr>
              <a:t>Linked’ selection</a:t>
            </a:r>
            <a:endParaRPr b="0" lang="en-GB" sz="4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PlaceHolder 38"/>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t>
            </a:r>
            <a:r>
              <a:rPr b="0" lang="en-GB" sz="4400" spc="26" strike="noStrike">
                <a:solidFill>
                  <a:srgbClr val="621360"/>
                </a:solidFill>
                <a:latin typeface="Calibri bold"/>
                <a:ea typeface="Aero Bold"/>
              </a:rPr>
              <a:t>Linked’ selection</a:t>
            </a:r>
            <a:endParaRPr b="0" lang="en-GB" sz="4400" spc="-1" strike="noStrike">
              <a:latin typeface="Arial"/>
            </a:endParaRPr>
          </a:p>
        </p:txBody>
      </p:sp>
      <p:pic>
        <p:nvPicPr>
          <p:cNvPr id="968" name="" descr=""/>
          <p:cNvPicPr/>
          <p:nvPr/>
        </p:nvPicPr>
        <p:blipFill>
          <a:blip r:embed="rId1"/>
          <a:stretch/>
        </p:blipFill>
        <p:spPr>
          <a:xfrm>
            <a:off x="180000" y="1080000"/>
            <a:ext cx="11287080" cy="4986000"/>
          </a:xfrm>
          <a:prstGeom prst="rect">
            <a:avLst/>
          </a:prstGeom>
          <a:ln w="0">
            <a:noFill/>
          </a:ln>
        </p:spPr>
      </p:pic>
      <p:sp>
        <p:nvSpPr>
          <p:cNvPr id="969" name=""/>
          <p:cNvSpPr/>
          <p:nvPr/>
        </p:nvSpPr>
        <p:spPr>
          <a:xfrm>
            <a:off x="9108000" y="6565320"/>
            <a:ext cx="370116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https://doi.org/10.7554/eLife.67790</a:t>
            </a:r>
            <a:endParaRPr b="0" lang="en-GB" sz="1200" spc="-1" strike="noStrike">
              <a:latin typeface="Arial"/>
            </a:endParaRPr>
          </a:p>
        </p:txBody>
      </p:sp>
      <p:sp>
        <p:nvSpPr>
          <p:cNvPr id="970" name=""/>
          <p:cNvSpPr/>
          <p:nvPr/>
        </p:nvSpPr>
        <p:spPr>
          <a:xfrm>
            <a:off x="900000" y="6192000"/>
            <a:ext cx="7555320" cy="68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GB" sz="1400" spc="-1" strike="noStrike">
                <a:solidFill>
                  <a:srgbClr val="c9211e"/>
                </a:solidFill>
                <a:latin typeface="Arial"/>
                <a:ea typeface="DejaVu Sans"/>
              </a:rPr>
              <a:t>Note that we consider populations that sexually reproduce, but if recombination is locally low relative to mutation, we converge to this clonal case</a:t>
            </a:r>
            <a:endParaRPr b="0" lang="en-GB" sz="1400" spc="-1" strike="noStrike">
              <a:latin typeface="Arial"/>
            </a:endParaRPr>
          </a:p>
        </p:txBody>
      </p:sp>
      <p:sp>
        <p:nvSpPr>
          <p:cNvPr id="971"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a:t>
            </a:r>
            <a:r>
              <a:rPr b="0" lang="en-US" sz="4400" spc="26" strike="noStrike">
                <a:solidFill>
                  <a:srgbClr val="621360"/>
                </a:solidFill>
                <a:latin typeface="Calibri bold"/>
                <a:ea typeface="Aero Bold"/>
              </a:rPr>
              <a:t>me </a:t>
            </a:r>
            <a:r>
              <a:rPr b="0" lang="en-US" sz="4400" spc="26" strike="noStrike">
                <a:solidFill>
                  <a:srgbClr val="621360"/>
                </a:solidFill>
                <a:latin typeface="Calibri bold"/>
                <a:ea typeface="Aero Bold"/>
              </a:rPr>
              <a:t>scans </a:t>
            </a:r>
            <a:r>
              <a:rPr b="0" lang="en-US" sz="4400" spc="26" strike="noStrike">
                <a:solidFill>
                  <a:srgbClr val="621360"/>
                </a:solidFill>
                <a:latin typeface="Calibri bold"/>
                <a:ea typeface="Aero Bold"/>
              </a:rPr>
              <a:t>for </a:t>
            </a:r>
            <a:r>
              <a:rPr b="0" lang="en-US" sz="4400" spc="26" strike="noStrike">
                <a:solidFill>
                  <a:srgbClr val="621360"/>
                </a:solidFill>
                <a:latin typeface="Calibri bold"/>
                <a:ea typeface="Aero Bold"/>
              </a:rPr>
              <a:t>associ</a:t>
            </a:r>
            <a:r>
              <a:rPr b="0" lang="en-US" sz="4400" spc="26" strike="noStrike">
                <a:solidFill>
                  <a:srgbClr val="621360"/>
                </a:solidFill>
                <a:latin typeface="Calibri bold"/>
                <a:ea typeface="Aero Bold"/>
              </a:rPr>
              <a:t>ation/</a:t>
            </a:r>
            <a:r>
              <a:rPr b="0" lang="en-US" sz="4400" spc="26" strike="noStrike">
                <a:solidFill>
                  <a:srgbClr val="621360"/>
                </a:solidFill>
                <a:latin typeface="Calibri bold"/>
                <a:ea typeface="Aero Bold"/>
              </a:rPr>
              <a:t>adapt</a:t>
            </a:r>
            <a:r>
              <a:rPr b="0" lang="en-US" sz="4400" spc="26" strike="noStrike">
                <a:solidFill>
                  <a:srgbClr val="621360"/>
                </a:solidFill>
                <a:latin typeface="Calibri bold"/>
                <a:ea typeface="Aero Bold"/>
              </a:rPr>
              <a:t>ation</a:t>
            </a:r>
            <a:endParaRPr b="0" lang="en-GB" sz="4400" spc="-1" strike="noStrike">
              <a:latin typeface="Arial"/>
            </a:endParaRPr>
          </a:p>
        </p:txBody>
      </p:sp>
      <p:sp>
        <p:nvSpPr>
          <p:cNvPr id="597" name="Rectangle 47"/>
          <p:cNvSpPr/>
          <p:nvPr/>
        </p:nvSpPr>
        <p:spPr>
          <a:xfrm>
            <a:off x="3340080" y="2057400"/>
            <a:ext cx="362520" cy="2407320"/>
          </a:xfrm>
          <a:prstGeom prst="rect">
            <a:avLst/>
          </a:prstGeom>
          <a:solidFill>
            <a:srgbClr val="ffffff"/>
          </a:solidFill>
          <a:ln w="25560">
            <a:solidFill>
              <a:srgbClr val="ffffff"/>
            </a:solidFill>
            <a:miter/>
          </a:ln>
        </p:spPr>
        <p:style>
          <a:lnRef idx="0"/>
          <a:fillRef idx="0"/>
          <a:effectRef idx="0"/>
          <a:fontRef idx="minor"/>
        </p:style>
      </p:sp>
      <p:sp>
        <p:nvSpPr>
          <p:cNvPr id="598" name="Oval 347"/>
          <p:cNvSpPr/>
          <p:nvPr/>
        </p:nvSpPr>
        <p:spPr>
          <a:xfrm>
            <a:off x="2378880" y="2002680"/>
            <a:ext cx="1305720" cy="1045440"/>
          </a:xfrm>
          <a:prstGeom prst="ellipse">
            <a:avLst/>
          </a:prstGeom>
          <a:noFill/>
          <a:ln w="25560">
            <a:solidFill>
              <a:srgbClr val="000000"/>
            </a:solidFill>
            <a:miter/>
          </a:ln>
        </p:spPr>
        <p:style>
          <a:lnRef idx="0"/>
          <a:fillRef idx="0"/>
          <a:effectRef idx="0"/>
          <a:fontRef idx="minor"/>
        </p:style>
      </p:sp>
      <p:sp>
        <p:nvSpPr>
          <p:cNvPr id="599" name="Oval 348"/>
          <p:cNvSpPr/>
          <p:nvPr/>
        </p:nvSpPr>
        <p:spPr>
          <a:xfrm>
            <a:off x="2312640" y="4154760"/>
            <a:ext cx="1305720" cy="1045440"/>
          </a:xfrm>
          <a:prstGeom prst="ellipse">
            <a:avLst/>
          </a:prstGeom>
          <a:noFill/>
          <a:ln w="25560">
            <a:solidFill>
              <a:srgbClr val="000000"/>
            </a:solidFill>
            <a:miter/>
          </a:ln>
        </p:spPr>
        <p:style>
          <a:lnRef idx="0"/>
          <a:fillRef idx="0"/>
          <a:effectRef idx="0"/>
          <a:fontRef idx="minor"/>
        </p:style>
      </p:sp>
      <p:sp>
        <p:nvSpPr>
          <p:cNvPr id="600" name="Oval 349"/>
          <p:cNvSpPr/>
          <p:nvPr/>
        </p:nvSpPr>
        <p:spPr>
          <a:xfrm>
            <a:off x="3086640" y="214164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01" name="Oval 350"/>
          <p:cNvSpPr/>
          <p:nvPr/>
        </p:nvSpPr>
        <p:spPr>
          <a:xfrm>
            <a:off x="7104960" y="1945800"/>
            <a:ext cx="1305720" cy="1045440"/>
          </a:xfrm>
          <a:prstGeom prst="ellipse">
            <a:avLst/>
          </a:prstGeom>
          <a:noFill/>
          <a:ln w="25560">
            <a:solidFill>
              <a:srgbClr val="000000"/>
            </a:solidFill>
            <a:miter/>
          </a:ln>
        </p:spPr>
        <p:style>
          <a:lnRef idx="0"/>
          <a:fillRef idx="0"/>
          <a:effectRef idx="0"/>
          <a:fontRef idx="minor"/>
        </p:style>
      </p:sp>
      <p:sp>
        <p:nvSpPr>
          <p:cNvPr id="602" name="Oval 351"/>
          <p:cNvSpPr/>
          <p:nvPr/>
        </p:nvSpPr>
        <p:spPr>
          <a:xfrm>
            <a:off x="8006040" y="252432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3" name="Oval 352"/>
          <p:cNvSpPr/>
          <p:nvPr/>
        </p:nvSpPr>
        <p:spPr>
          <a:xfrm>
            <a:off x="7370280" y="227268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4" name="Oval 353"/>
          <p:cNvSpPr/>
          <p:nvPr/>
        </p:nvSpPr>
        <p:spPr>
          <a:xfrm>
            <a:off x="7812360" y="208476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5" name="Oval 354"/>
          <p:cNvSpPr/>
          <p:nvPr/>
        </p:nvSpPr>
        <p:spPr>
          <a:xfrm>
            <a:off x="7432560" y="274320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6" name="Oval 355"/>
          <p:cNvSpPr/>
          <p:nvPr/>
        </p:nvSpPr>
        <p:spPr>
          <a:xfrm>
            <a:off x="7747920" y="274320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7" name="Oval 356"/>
          <p:cNvSpPr/>
          <p:nvPr/>
        </p:nvSpPr>
        <p:spPr>
          <a:xfrm>
            <a:off x="7648920" y="243396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08" name="Oval 357"/>
          <p:cNvSpPr/>
          <p:nvPr/>
        </p:nvSpPr>
        <p:spPr>
          <a:xfrm>
            <a:off x="7016760" y="4196160"/>
            <a:ext cx="1326960" cy="1027800"/>
          </a:xfrm>
          <a:prstGeom prst="ellipse">
            <a:avLst/>
          </a:prstGeom>
          <a:noFill/>
          <a:ln w="25560">
            <a:solidFill>
              <a:srgbClr val="000000"/>
            </a:solidFill>
            <a:miter/>
          </a:ln>
        </p:spPr>
        <p:style>
          <a:lnRef idx="0"/>
          <a:fillRef idx="0"/>
          <a:effectRef idx="0"/>
          <a:fontRef idx="minor"/>
        </p:style>
      </p:sp>
      <p:sp>
        <p:nvSpPr>
          <p:cNvPr id="609" name="Oval 358"/>
          <p:cNvSpPr/>
          <p:nvPr/>
        </p:nvSpPr>
        <p:spPr>
          <a:xfrm>
            <a:off x="7324560" y="444492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10" name="Oval 359"/>
          <p:cNvSpPr/>
          <p:nvPr/>
        </p:nvSpPr>
        <p:spPr>
          <a:xfrm>
            <a:off x="7760520" y="466524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11" name="Oval 360"/>
          <p:cNvSpPr/>
          <p:nvPr/>
        </p:nvSpPr>
        <p:spPr>
          <a:xfrm>
            <a:off x="7789680" y="440280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12" name="Oval 361"/>
          <p:cNvSpPr/>
          <p:nvPr/>
        </p:nvSpPr>
        <p:spPr>
          <a:xfrm>
            <a:off x="4335120" y="6310080"/>
            <a:ext cx="158040" cy="158040"/>
          </a:xfrm>
          <a:prstGeom prst="ellipse">
            <a:avLst/>
          </a:prstGeom>
          <a:solidFill>
            <a:srgbClr val="00a0ff"/>
          </a:solidFill>
          <a:ln w="25560">
            <a:solidFill>
              <a:srgbClr val="00a0ff"/>
            </a:solidFill>
            <a:miter/>
          </a:ln>
        </p:spPr>
        <p:style>
          <a:lnRef idx="0"/>
          <a:fillRef idx="0"/>
          <a:effectRef idx="0"/>
          <a:fontRef idx="minor"/>
        </p:style>
      </p:sp>
      <p:sp>
        <p:nvSpPr>
          <p:cNvPr id="613" name="Oval 362"/>
          <p:cNvSpPr/>
          <p:nvPr/>
        </p:nvSpPr>
        <p:spPr>
          <a:xfrm>
            <a:off x="4335120" y="664020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14" name="TextBox 46"/>
          <p:cNvSpPr/>
          <p:nvPr/>
        </p:nvSpPr>
        <p:spPr>
          <a:xfrm>
            <a:off x="4615200" y="593568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Allele 1 (advantageous in cold environments)</a:t>
            </a:r>
            <a:endParaRPr b="0" lang="en-GB" sz="1800" spc="-1" strike="noStrike">
              <a:latin typeface="Arial"/>
            </a:endParaRPr>
          </a:p>
          <a:p>
            <a:pPr>
              <a:lnSpc>
                <a:spcPct val="100000"/>
              </a:lnSpc>
              <a:buNone/>
              <a:tabLst>
                <a:tab algn="l" pos="0"/>
              </a:tabLst>
            </a:pPr>
            <a:r>
              <a:rPr b="0" lang="en-US" sz="1800" spc="-1" strike="noStrike">
                <a:solidFill>
                  <a:srgbClr val="000000"/>
                </a:solidFill>
                <a:latin typeface="Calibri"/>
                <a:ea typeface="DejaVu Sans"/>
              </a:rPr>
              <a:t>Allele 2 (advantageous in warm environments)</a:t>
            </a:r>
            <a:endParaRPr b="0" lang="en-GB" sz="1800" spc="-1" strike="noStrike">
              <a:latin typeface="Arial"/>
            </a:endParaRPr>
          </a:p>
        </p:txBody>
      </p:sp>
      <p:sp>
        <p:nvSpPr>
          <p:cNvPr id="615" name="Straight Connector 3"/>
          <p:cNvSpPr/>
          <p:nvPr/>
        </p:nvSpPr>
        <p:spPr>
          <a:xfrm>
            <a:off x="912960" y="3503520"/>
            <a:ext cx="3387240" cy="360"/>
          </a:xfrm>
          <a:prstGeom prst="line">
            <a:avLst/>
          </a:prstGeom>
          <a:ln w="38160">
            <a:solidFill>
              <a:srgbClr val="000000"/>
            </a:solidFill>
            <a:miter/>
          </a:ln>
        </p:spPr>
        <p:style>
          <a:lnRef idx="0"/>
          <a:fillRef idx="0"/>
          <a:effectRef idx="0"/>
          <a:fontRef idx="minor"/>
        </p:style>
      </p:sp>
      <p:sp>
        <p:nvSpPr>
          <p:cNvPr id="616" name="Straight Connector 4"/>
          <p:cNvSpPr/>
          <p:nvPr/>
        </p:nvSpPr>
        <p:spPr>
          <a:xfrm>
            <a:off x="5959440" y="3503520"/>
            <a:ext cx="3386880" cy="360"/>
          </a:xfrm>
          <a:prstGeom prst="line">
            <a:avLst/>
          </a:prstGeom>
          <a:ln w="38160">
            <a:solidFill>
              <a:srgbClr val="000000"/>
            </a:solidFill>
            <a:miter/>
          </a:ln>
        </p:spPr>
        <p:style>
          <a:lnRef idx="0"/>
          <a:fillRef idx="0"/>
          <a:effectRef idx="0"/>
          <a:fontRef idx="minor"/>
        </p:style>
      </p:sp>
      <p:sp>
        <p:nvSpPr>
          <p:cNvPr id="617" name="TextBox 50"/>
          <p:cNvSpPr/>
          <p:nvPr/>
        </p:nvSpPr>
        <p:spPr>
          <a:xfrm>
            <a:off x="437040" y="258120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Chromosome 1</a:t>
            </a:r>
            <a:endParaRPr b="0" lang="en-GB" sz="1800" spc="-1" strike="noStrike">
              <a:latin typeface="Arial"/>
            </a:endParaRPr>
          </a:p>
        </p:txBody>
      </p:sp>
      <p:sp>
        <p:nvSpPr>
          <p:cNvPr id="618" name="TextBox 51"/>
          <p:cNvSpPr/>
          <p:nvPr/>
        </p:nvSpPr>
        <p:spPr>
          <a:xfrm>
            <a:off x="5739840" y="258912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Chromosome 2</a:t>
            </a:r>
            <a:endParaRPr b="0" lang="en-GB" sz="1800" spc="-1" strike="noStrike">
              <a:latin typeface="Arial"/>
            </a:endParaRPr>
          </a:p>
        </p:txBody>
      </p:sp>
      <p:sp>
        <p:nvSpPr>
          <p:cNvPr id="619" name="TextBox 52"/>
          <p:cNvSpPr/>
          <p:nvPr/>
        </p:nvSpPr>
        <p:spPr>
          <a:xfrm>
            <a:off x="6829560" y="514044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Locus under selection</a:t>
            </a:r>
            <a:endParaRPr b="0" lang="en-GB" sz="1800" spc="-1" strike="noStrike">
              <a:latin typeface="Arial"/>
            </a:endParaRPr>
          </a:p>
        </p:txBody>
      </p:sp>
      <p:sp>
        <p:nvSpPr>
          <p:cNvPr id="620" name="TextBox 53"/>
          <p:cNvSpPr/>
          <p:nvPr/>
        </p:nvSpPr>
        <p:spPr>
          <a:xfrm>
            <a:off x="2030760" y="514044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Neutral locus</a:t>
            </a:r>
            <a:endParaRPr b="0" lang="en-GB" sz="1800" spc="-1" strike="noStrike">
              <a:latin typeface="Arial"/>
            </a:endParaRPr>
          </a:p>
        </p:txBody>
      </p:sp>
      <p:sp>
        <p:nvSpPr>
          <p:cNvPr id="621" name="Right Brace 1"/>
          <p:cNvSpPr/>
          <p:nvPr/>
        </p:nvSpPr>
        <p:spPr>
          <a:xfrm>
            <a:off x="9721440" y="3845880"/>
            <a:ext cx="533160" cy="2005920"/>
          </a:xfrm>
          <a:prstGeom prst="rightBrace">
            <a:avLst>
              <a:gd name="adj1" fmla="val 8333"/>
              <a:gd name="adj2" fmla="val 50000"/>
            </a:avLst>
          </a:prstGeom>
          <a:noFill/>
          <a:ln w="38160">
            <a:solidFill>
              <a:srgbClr val="ff0000"/>
            </a:solidFill>
            <a:miter/>
          </a:ln>
        </p:spPr>
        <p:style>
          <a:lnRef idx="0"/>
          <a:fillRef idx="0"/>
          <a:effectRef idx="0"/>
          <a:fontRef idx="minor"/>
        </p:style>
      </p:sp>
      <p:sp>
        <p:nvSpPr>
          <p:cNvPr id="622" name="Right Brace 4"/>
          <p:cNvSpPr/>
          <p:nvPr/>
        </p:nvSpPr>
        <p:spPr>
          <a:xfrm>
            <a:off x="9708480" y="1629360"/>
            <a:ext cx="533160" cy="2005920"/>
          </a:xfrm>
          <a:prstGeom prst="rightBrace">
            <a:avLst>
              <a:gd name="adj1" fmla="val 8333"/>
              <a:gd name="adj2" fmla="val 50000"/>
            </a:avLst>
          </a:prstGeom>
          <a:noFill/>
          <a:ln w="38160">
            <a:solidFill>
              <a:srgbClr val="00a0ff"/>
            </a:solidFill>
            <a:miter/>
          </a:ln>
        </p:spPr>
        <p:style>
          <a:lnRef idx="0"/>
          <a:fillRef idx="0"/>
          <a:effectRef idx="0"/>
          <a:fontRef idx="minor"/>
        </p:style>
      </p:sp>
      <p:sp>
        <p:nvSpPr>
          <p:cNvPr id="623" name="Oval 363"/>
          <p:cNvSpPr/>
          <p:nvPr/>
        </p:nvSpPr>
        <p:spPr>
          <a:xfrm>
            <a:off x="7274160" y="479592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24" name="Oval 364"/>
          <p:cNvSpPr/>
          <p:nvPr/>
        </p:nvSpPr>
        <p:spPr>
          <a:xfrm>
            <a:off x="7678800" y="495756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25" name="Oval 365"/>
          <p:cNvSpPr/>
          <p:nvPr/>
        </p:nvSpPr>
        <p:spPr>
          <a:xfrm>
            <a:off x="7468560" y="4693320"/>
            <a:ext cx="158040" cy="158040"/>
          </a:xfrm>
          <a:prstGeom prst="ellipse">
            <a:avLst/>
          </a:prstGeom>
          <a:solidFill>
            <a:srgbClr val="ff0000"/>
          </a:solidFill>
          <a:ln w="25560">
            <a:solidFill>
              <a:srgbClr val="ff0000"/>
            </a:solidFill>
            <a:miter/>
          </a:ln>
        </p:spPr>
        <p:style>
          <a:lnRef idx="0"/>
          <a:fillRef idx="0"/>
          <a:effectRef idx="0"/>
          <a:fontRef idx="minor"/>
        </p:style>
      </p:sp>
      <p:sp>
        <p:nvSpPr>
          <p:cNvPr id="626" name="TextBox 54"/>
          <p:cNvSpPr/>
          <p:nvPr/>
        </p:nvSpPr>
        <p:spPr>
          <a:xfrm>
            <a:off x="10364400" y="178272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Cold </a:t>
            </a:r>
            <a:endParaRPr b="0" lang="en-GB" sz="1800" spc="-1" strike="noStrike">
              <a:latin typeface="Arial"/>
            </a:endParaRPr>
          </a:p>
          <a:p>
            <a:pPr>
              <a:lnSpc>
                <a:spcPct val="100000"/>
              </a:lnSpc>
              <a:buNone/>
              <a:tabLst>
                <a:tab algn="l" pos="0"/>
              </a:tabLst>
            </a:pPr>
            <a:r>
              <a:rPr b="0" lang="en-US" sz="1800" spc="-1" strike="noStrike">
                <a:solidFill>
                  <a:srgbClr val="000000"/>
                </a:solidFill>
                <a:latin typeface="Calibri"/>
                <a:ea typeface="DejaVu Sans"/>
              </a:rPr>
              <a:t>environment</a:t>
            </a:r>
            <a:endParaRPr b="0" lang="en-GB" sz="1800" spc="-1" strike="noStrike">
              <a:latin typeface="Arial"/>
            </a:endParaRPr>
          </a:p>
        </p:txBody>
      </p:sp>
      <p:sp>
        <p:nvSpPr>
          <p:cNvPr id="627" name="TextBox 55"/>
          <p:cNvSpPr/>
          <p:nvPr/>
        </p:nvSpPr>
        <p:spPr>
          <a:xfrm>
            <a:off x="10385640" y="4206600"/>
            <a:ext cx="908640" cy="908640"/>
          </a:xfrm>
          <a:prstGeom prst="rect">
            <a:avLst/>
          </a:prstGeom>
          <a:noFill/>
          <a:ln w="0">
            <a:noFill/>
          </a:ln>
        </p:spPr>
        <p:style>
          <a:lnRef idx="0"/>
          <a:fillRef idx="0"/>
          <a:effectRef idx="0"/>
          <a:fontRef idx="minor"/>
        </p:style>
        <p:txBody>
          <a:bodyPr wrap="none" lIns="90000" rIns="90000" tIns="45000" bIns="45000" anchor="b">
            <a:normAutofit/>
          </a:bodyPr>
          <a:p>
            <a:pPr>
              <a:lnSpc>
                <a:spcPct val="100000"/>
              </a:lnSpc>
              <a:buNone/>
              <a:tabLst>
                <a:tab algn="l" pos="0"/>
              </a:tabLst>
            </a:pPr>
            <a:r>
              <a:rPr b="0" lang="en-US" sz="1800" spc="-1" strike="noStrike">
                <a:solidFill>
                  <a:srgbClr val="000000"/>
                </a:solidFill>
                <a:latin typeface="Calibri"/>
                <a:ea typeface="DejaVu Sans"/>
              </a:rPr>
              <a:t>Hot </a:t>
            </a:r>
            <a:endParaRPr b="0" lang="en-GB" sz="1800" spc="-1" strike="noStrike">
              <a:latin typeface="Arial"/>
            </a:endParaRPr>
          </a:p>
          <a:p>
            <a:pPr>
              <a:lnSpc>
                <a:spcPct val="100000"/>
              </a:lnSpc>
              <a:buNone/>
              <a:tabLst>
                <a:tab algn="l" pos="0"/>
              </a:tabLst>
            </a:pPr>
            <a:r>
              <a:rPr b="0" lang="en-US" sz="1800" spc="-1" strike="noStrike">
                <a:solidFill>
                  <a:srgbClr val="000000"/>
                </a:solidFill>
                <a:latin typeface="Calibri"/>
                <a:ea typeface="DejaVu Sans"/>
              </a:rPr>
              <a:t>environment</a:t>
            </a:r>
            <a:endParaRPr b="0" lang="en-GB" sz="1800" spc="-1" strike="noStrike">
              <a:latin typeface="Arial"/>
            </a:endParaRPr>
          </a:p>
        </p:txBody>
      </p:sp>
      <p:sp>
        <p:nvSpPr>
          <p:cNvPr id="628" name="Oval 366"/>
          <p:cNvSpPr/>
          <p:nvPr/>
        </p:nvSpPr>
        <p:spPr>
          <a:xfrm>
            <a:off x="2967840" y="252432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29" name="Oval 367"/>
          <p:cNvSpPr/>
          <p:nvPr/>
        </p:nvSpPr>
        <p:spPr>
          <a:xfrm>
            <a:off x="2486520" y="247176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0" name="Oval 368"/>
          <p:cNvSpPr/>
          <p:nvPr/>
        </p:nvSpPr>
        <p:spPr>
          <a:xfrm>
            <a:off x="2992680" y="285264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1" name="Oval 369"/>
          <p:cNvSpPr/>
          <p:nvPr/>
        </p:nvSpPr>
        <p:spPr>
          <a:xfrm>
            <a:off x="3284280" y="252324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2" name="Oval 370"/>
          <p:cNvSpPr/>
          <p:nvPr/>
        </p:nvSpPr>
        <p:spPr>
          <a:xfrm>
            <a:off x="2606760" y="2237040"/>
            <a:ext cx="158040" cy="158040"/>
          </a:xfrm>
          <a:prstGeom prst="ellipse">
            <a:avLst/>
          </a:prstGeom>
          <a:solidFill>
            <a:srgbClr val="00b050"/>
          </a:solidFill>
          <a:ln w="25560">
            <a:solidFill>
              <a:srgbClr val="92d050"/>
            </a:solidFill>
            <a:miter/>
          </a:ln>
        </p:spPr>
        <p:style>
          <a:lnRef idx="0"/>
          <a:fillRef idx="0"/>
          <a:effectRef idx="0"/>
          <a:fontRef idx="minor"/>
        </p:style>
      </p:sp>
      <p:sp>
        <p:nvSpPr>
          <p:cNvPr id="633" name="Oval 371"/>
          <p:cNvSpPr/>
          <p:nvPr/>
        </p:nvSpPr>
        <p:spPr>
          <a:xfrm>
            <a:off x="2828880" y="4351320"/>
            <a:ext cx="158040" cy="158040"/>
          </a:xfrm>
          <a:prstGeom prst="ellipse">
            <a:avLst/>
          </a:prstGeom>
          <a:solidFill>
            <a:srgbClr val="00b050"/>
          </a:solidFill>
          <a:ln w="25560">
            <a:solidFill>
              <a:srgbClr val="92d050"/>
            </a:solidFill>
            <a:miter/>
          </a:ln>
        </p:spPr>
        <p:style>
          <a:lnRef idx="0"/>
          <a:fillRef idx="0"/>
          <a:effectRef idx="0"/>
          <a:fontRef idx="minor"/>
        </p:style>
      </p:sp>
      <p:sp>
        <p:nvSpPr>
          <p:cNvPr id="634" name="Oval 372"/>
          <p:cNvSpPr/>
          <p:nvPr/>
        </p:nvSpPr>
        <p:spPr>
          <a:xfrm>
            <a:off x="2511720" y="4503960"/>
            <a:ext cx="158040" cy="158040"/>
          </a:xfrm>
          <a:prstGeom prst="ellipse">
            <a:avLst/>
          </a:prstGeom>
          <a:solidFill>
            <a:srgbClr val="00b050"/>
          </a:solidFill>
          <a:ln w="25560">
            <a:solidFill>
              <a:srgbClr val="92d050"/>
            </a:solidFill>
            <a:miter/>
          </a:ln>
        </p:spPr>
        <p:style>
          <a:lnRef idx="0"/>
          <a:fillRef idx="0"/>
          <a:effectRef idx="0"/>
          <a:fontRef idx="minor"/>
        </p:style>
      </p:sp>
      <p:sp>
        <p:nvSpPr>
          <p:cNvPr id="635" name="Oval 373"/>
          <p:cNvSpPr/>
          <p:nvPr/>
        </p:nvSpPr>
        <p:spPr>
          <a:xfrm>
            <a:off x="3031920" y="477000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6" name="Oval 374"/>
          <p:cNvSpPr/>
          <p:nvPr/>
        </p:nvSpPr>
        <p:spPr>
          <a:xfrm>
            <a:off x="3153960" y="444168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7" name="Oval 375"/>
          <p:cNvSpPr/>
          <p:nvPr/>
        </p:nvSpPr>
        <p:spPr>
          <a:xfrm>
            <a:off x="2804040" y="497664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8" name="Oval 376"/>
          <p:cNvSpPr/>
          <p:nvPr/>
        </p:nvSpPr>
        <p:spPr>
          <a:xfrm>
            <a:off x="2749680" y="4714200"/>
            <a:ext cx="158040" cy="158040"/>
          </a:xfrm>
          <a:prstGeom prst="ellipse">
            <a:avLst/>
          </a:prstGeom>
          <a:solidFill>
            <a:srgbClr val="686868"/>
          </a:solidFill>
          <a:ln w="25560">
            <a:solidFill>
              <a:srgbClr val="686868"/>
            </a:solidFill>
            <a:miter/>
          </a:ln>
        </p:spPr>
        <p:style>
          <a:lnRef idx="0"/>
          <a:fillRef idx="0"/>
          <a:effectRef idx="0"/>
          <a:fontRef idx="minor"/>
        </p:style>
      </p:sp>
      <p:sp>
        <p:nvSpPr>
          <p:cNvPr id="639"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27"/>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Confounding factors</a:t>
            </a:r>
            <a:endParaRPr b="0" lang="en-GB" sz="4400" spc="-1" strike="noStrike">
              <a:latin typeface="Arial"/>
            </a:endParaRPr>
          </a:p>
        </p:txBody>
      </p:sp>
      <p:sp>
        <p:nvSpPr>
          <p:cNvPr id="973" name="PlaceHolder 28"/>
          <p:cNvSpPr/>
          <p:nvPr/>
        </p:nvSpPr>
        <p:spPr>
          <a:xfrm>
            <a:off x="492480" y="1695960"/>
            <a:ext cx="526608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Local adaptation might show more complicated patterns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This is due to the interplay between selection, recombination, and migration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Recent simulation studies suggest that both peaks and throughs in diversity are possible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Think of the scale at which the sweep may have happened.</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Whenever possible, run simulations to get a sense of what you may expect/detect.</a:t>
            </a:r>
            <a:endParaRPr b="0" lang="en-GB" sz="2400" spc="-1" strike="noStrike">
              <a:latin typeface="Arial"/>
            </a:endParaRPr>
          </a:p>
        </p:txBody>
      </p:sp>
      <p:pic>
        <p:nvPicPr>
          <p:cNvPr id="974" name="" descr=""/>
          <p:cNvPicPr/>
          <p:nvPr/>
        </p:nvPicPr>
        <p:blipFill>
          <a:blip r:embed="rId1"/>
          <a:stretch/>
        </p:blipFill>
        <p:spPr>
          <a:xfrm>
            <a:off x="6156000" y="1080000"/>
            <a:ext cx="5578560" cy="5782680"/>
          </a:xfrm>
          <a:prstGeom prst="rect">
            <a:avLst/>
          </a:prstGeom>
          <a:ln w="0">
            <a:noFill/>
          </a:ln>
        </p:spPr>
      </p:pic>
      <p:pic>
        <p:nvPicPr>
          <p:cNvPr id="975" name="" descr=""/>
          <p:cNvPicPr/>
          <p:nvPr/>
        </p:nvPicPr>
        <p:blipFill>
          <a:blip r:embed="rId2"/>
          <a:stretch/>
        </p:blipFill>
        <p:spPr>
          <a:xfrm>
            <a:off x="10980000" y="5638320"/>
            <a:ext cx="1224360" cy="1224360"/>
          </a:xfrm>
          <a:prstGeom prst="rect">
            <a:avLst/>
          </a:prstGeom>
          <a:ln w="0">
            <a:noFill/>
          </a:ln>
        </p:spPr>
      </p:pic>
      <p:sp>
        <p:nvSpPr>
          <p:cNvPr id="976" name=""/>
          <p:cNvSpPr/>
          <p:nvPr/>
        </p:nvSpPr>
        <p:spPr>
          <a:xfrm>
            <a:off x="11832840" y="5256360"/>
            <a:ext cx="251280" cy="251280"/>
          </a:xfrm>
          <a:prstGeom prst="ellipse">
            <a:avLst/>
          </a:prstGeom>
          <a:solidFill>
            <a:srgbClr val="ff0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g</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g</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d</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e</a:t>
            </a:r>
            <a:endParaRPr b="0" lang="en-GB" sz="4400" spc="-1" strike="noStrike">
              <a:latin typeface="Arial"/>
            </a:endParaRPr>
          </a:p>
        </p:txBody>
      </p:sp>
      <p:sp>
        <p:nvSpPr>
          <p:cNvPr id="978" name="TextBox 1"/>
          <p:cNvSpPr/>
          <p:nvPr/>
        </p:nvSpPr>
        <p:spPr>
          <a:xfrm>
            <a:off x="3718440" y="6297480"/>
            <a:ext cx="39960" cy="39960"/>
          </a:xfrm>
          <a:prstGeom prst="rect">
            <a:avLst/>
          </a:prstGeom>
          <a:noFill/>
          <a:ln w="0">
            <a:noFill/>
          </a:ln>
        </p:spPr>
        <p:style>
          <a:lnRef idx="0"/>
          <a:fillRef idx="0"/>
          <a:effectRef idx="0"/>
          <a:fontRef idx="minor"/>
        </p:style>
      </p:sp>
      <p:pic>
        <p:nvPicPr>
          <p:cNvPr id="979" name="Picture 1" descr=""/>
          <p:cNvPicPr/>
          <p:nvPr/>
        </p:nvPicPr>
        <p:blipFill>
          <a:blip r:embed="rId1"/>
          <a:stretch/>
        </p:blipFill>
        <p:spPr>
          <a:xfrm>
            <a:off x="250200" y="3405960"/>
            <a:ext cx="6996960" cy="3472560"/>
          </a:xfrm>
          <a:prstGeom prst="rect">
            <a:avLst/>
          </a:prstGeom>
          <a:ln w="0">
            <a:noFill/>
          </a:ln>
        </p:spPr>
      </p:pic>
      <p:sp>
        <p:nvSpPr>
          <p:cNvPr id="980" name="PlaceHolder 2"/>
          <p:cNvSpPr>
            <a:spLocks noGrp="1"/>
          </p:cNvSpPr>
          <p:nvPr>
            <p:ph/>
          </p:nvPr>
        </p:nvSpPr>
        <p:spPr>
          <a:xfrm>
            <a:off x="491760" y="1708200"/>
            <a:ext cx="1115928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Coalescence rate and topology will change if there is selection at a gene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Genealogies at distant loci are less similar than ones at closely linked loci (because of recombination breaking associations between alleles within a chromosome)</a:t>
            </a:r>
            <a:endParaRPr b="0" lang="en-GB" sz="2400" spc="-1" strike="noStrike">
              <a:latin typeface="Arial"/>
            </a:endParaRPr>
          </a:p>
        </p:txBody>
      </p:sp>
      <p:pic>
        <p:nvPicPr>
          <p:cNvPr id="981" name="Picture 6" descr=""/>
          <p:cNvPicPr/>
          <p:nvPr/>
        </p:nvPicPr>
        <p:blipFill>
          <a:blip r:embed="rId2"/>
          <a:stretch/>
        </p:blipFill>
        <p:spPr>
          <a:xfrm>
            <a:off x="6958080" y="4642920"/>
            <a:ext cx="4692600" cy="1860480"/>
          </a:xfrm>
          <a:prstGeom prst="rect">
            <a:avLst/>
          </a:prstGeom>
          <a:ln w="0">
            <a:noFill/>
          </a:ln>
        </p:spPr>
      </p:pic>
      <p:sp>
        <p:nvSpPr>
          <p:cNvPr id="982" name="Rectangle 2"/>
          <p:cNvSpPr/>
          <p:nvPr/>
        </p:nvSpPr>
        <p:spPr>
          <a:xfrm>
            <a:off x="5894640" y="6409800"/>
            <a:ext cx="2151360" cy="473760"/>
          </a:xfrm>
          <a:prstGeom prst="rect">
            <a:avLst/>
          </a:prstGeom>
          <a:solidFill>
            <a:srgbClr val="ffffff"/>
          </a:solidFill>
          <a:ln w="25560">
            <a:solidFill>
              <a:srgbClr val="ffffff"/>
            </a:solidFill>
            <a:miter/>
          </a:ln>
        </p:spPr>
        <p:style>
          <a:lnRef idx="0"/>
          <a:fillRef idx="0"/>
          <a:effectRef idx="0"/>
          <a:fontRef idx="minor"/>
        </p:style>
      </p:sp>
      <p:pic>
        <p:nvPicPr>
          <p:cNvPr id="983" name="Picture 7" descr=""/>
          <p:cNvPicPr/>
          <p:nvPr/>
        </p:nvPicPr>
        <p:blipFill>
          <a:blip r:embed="rId3"/>
          <a:stretch/>
        </p:blipFill>
        <p:spPr>
          <a:xfrm>
            <a:off x="6828120" y="3637440"/>
            <a:ext cx="2971080" cy="1299240"/>
          </a:xfrm>
          <a:prstGeom prst="rect">
            <a:avLst/>
          </a:prstGeom>
          <a:ln w="0">
            <a:noFill/>
          </a:ln>
        </p:spPr>
      </p:pic>
      <p:sp>
        <p:nvSpPr>
          <p:cNvPr id="984" name="TextBox 4"/>
          <p:cNvSpPr/>
          <p:nvPr/>
        </p:nvSpPr>
        <p:spPr>
          <a:xfrm>
            <a:off x="9115560" y="6343200"/>
            <a:ext cx="1026000" cy="473760"/>
          </a:xfrm>
          <a:prstGeom prst="rect">
            <a:avLst/>
          </a:prstGeom>
          <a:noFill/>
          <a:ln w="0">
            <a:noFill/>
          </a:ln>
        </p:spPr>
        <p:style>
          <a:lnRef idx="0"/>
          <a:fillRef idx="0"/>
          <a:effectRef idx="0"/>
          <a:fontRef idx="minor"/>
        </p:style>
        <p:txBody>
          <a:bodyPr lIns="90000" rIns="90000" tIns="45000" bIns="45000" anchor="b">
            <a:normAutofit fontScale="66000"/>
          </a:bodyPr>
          <a:p>
            <a:pPr>
              <a:lnSpc>
                <a:spcPct val="100000"/>
              </a:lnSpc>
              <a:buNone/>
            </a:pPr>
            <a:r>
              <a:rPr b="0" lang="en-GB" sz="1800" spc="-1" strike="noStrike">
                <a:solidFill>
                  <a:srgbClr val="000000"/>
                </a:solidFill>
                <a:latin typeface="Calibri"/>
                <a:ea typeface="DejaVu Sans"/>
              </a:rPr>
              <a:t>Bourgeois et al. 2017 RSOS</a:t>
            </a:r>
            <a:endParaRPr b="0" lang="en-GB" sz="1800" spc="-1" strike="noStrike">
              <a:latin typeface="Arial"/>
            </a:endParaRPr>
          </a:p>
        </p:txBody>
      </p:sp>
      <p:sp>
        <p:nvSpPr>
          <p:cNvPr id="985"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g</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g</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d</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e</a:t>
            </a:r>
            <a:endParaRPr b="0" lang="en-GB" sz="4400" spc="-1" strike="noStrike">
              <a:latin typeface="Arial"/>
            </a:endParaRPr>
          </a:p>
        </p:txBody>
      </p:sp>
      <p:sp>
        <p:nvSpPr>
          <p:cNvPr id="987" name="PlaceHolder 2"/>
          <p:cNvSpPr>
            <a:spLocks noGrp="1"/>
          </p:cNvSpPr>
          <p:nvPr>
            <p:ph/>
          </p:nvPr>
        </p:nvSpPr>
        <p:spPr>
          <a:xfrm>
            <a:off x="491760" y="1708200"/>
            <a:ext cx="11159280" cy="4420080"/>
          </a:xfrm>
          <a:prstGeom prst="rect">
            <a:avLst/>
          </a:prstGeom>
          <a:noFill/>
          <a:ln w="0">
            <a:noFill/>
          </a:ln>
        </p:spPr>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One can reconstruct genealogies using polymorphisms along the genome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The rate at which new branches merge from present to past is inversely correlated </a:t>
            </a:r>
            <a:r>
              <a:rPr b="0" lang="en-GB" sz="2400" spc="-1" strike="noStrike">
                <a:solidFill>
                  <a:srgbClr val="343434"/>
                </a:solidFill>
                <a:latin typeface="Calibri"/>
              </a:rPr>
              <a:t>with population size (small populations -&gt; high rates of </a:t>
            </a:r>
            <a:r>
              <a:rPr b="1" lang="en-GB" sz="2400" spc="-1" strike="noStrike">
                <a:solidFill>
                  <a:srgbClr val="343434"/>
                </a:solidFill>
                <a:latin typeface="Calibri"/>
              </a:rPr>
              <a:t>coalescence</a:t>
            </a:r>
            <a:r>
              <a:rPr b="0" lang="en-GB" sz="2400" spc="-1" strike="noStrike">
                <a:solidFill>
                  <a:srgbClr val="343434"/>
                </a:solidFill>
                <a:latin typeface="Calibri"/>
              </a:rPr>
              <a: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Local deviations in genealogies and recombination can be fully described (ARGWeaver, </a:t>
            </a:r>
            <a:r>
              <a:rPr b="0" lang="en-GB" sz="2400" spc="-1" strike="noStrike">
                <a:solidFill>
                  <a:srgbClr val="343434"/>
                </a:solidFill>
                <a:latin typeface="Calibri"/>
              </a:rPr>
              <a:t>Relate)</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Can be used to reconstruct allele frequency over time and infer </a:t>
            </a:r>
            <a:r>
              <a:rPr b="0" i="1" lang="en-GB" sz="2400" spc="-1" strike="noStrike">
                <a:solidFill>
                  <a:srgbClr val="343434"/>
                </a:solidFill>
                <a:latin typeface="Calibri"/>
              </a:rPr>
              <a:t>s</a:t>
            </a:r>
            <a:r>
              <a:rPr b="0" lang="en-GB" sz="2400" spc="-1" strike="noStrike">
                <a:solidFill>
                  <a:srgbClr val="343434"/>
                </a:solidFill>
                <a:latin typeface="Calibri"/>
              </a:rPr>
              <a:t> (CLUES2)</a:t>
            </a:r>
            <a:endParaRPr b="0" lang="en-GB" sz="2400" spc="-1" strike="noStrike">
              <a:latin typeface="Arial"/>
            </a:endParaRPr>
          </a:p>
        </p:txBody>
      </p:sp>
      <p:sp>
        <p:nvSpPr>
          <p:cNvPr id="988" name="TextBox 2"/>
          <p:cNvSpPr/>
          <p:nvPr/>
        </p:nvSpPr>
        <p:spPr>
          <a:xfrm>
            <a:off x="3718440" y="6297480"/>
            <a:ext cx="39960" cy="39960"/>
          </a:xfrm>
          <a:prstGeom prst="rect">
            <a:avLst/>
          </a:prstGeom>
          <a:noFill/>
          <a:ln w="0">
            <a:noFill/>
          </a:ln>
        </p:spPr>
        <p:style>
          <a:lnRef idx="0"/>
          <a:fillRef idx="0"/>
          <a:effectRef idx="0"/>
          <a:fontRef idx="minor"/>
        </p:style>
      </p:sp>
      <p:pic>
        <p:nvPicPr>
          <p:cNvPr id="989" name="" descr=""/>
          <p:cNvPicPr/>
          <p:nvPr/>
        </p:nvPicPr>
        <p:blipFill>
          <a:blip r:embed="rId1"/>
          <a:srcRect l="7154" t="78724" r="10159" b="0"/>
          <a:stretch/>
        </p:blipFill>
        <p:spPr>
          <a:xfrm>
            <a:off x="2340000" y="4283640"/>
            <a:ext cx="7413120" cy="2290320"/>
          </a:xfrm>
          <a:prstGeom prst="rect">
            <a:avLst/>
          </a:prstGeom>
          <a:ln w="0">
            <a:noFill/>
          </a:ln>
        </p:spPr>
      </p:pic>
      <p:pic>
        <p:nvPicPr>
          <p:cNvPr id="990" name="" descr=""/>
          <p:cNvPicPr/>
          <p:nvPr/>
        </p:nvPicPr>
        <p:blipFill>
          <a:blip r:embed="rId2"/>
          <a:srcRect l="0" t="31550" r="76206" b="55209"/>
          <a:stretch/>
        </p:blipFill>
        <p:spPr>
          <a:xfrm>
            <a:off x="640800" y="4690800"/>
            <a:ext cx="1772280" cy="1185480"/>
          </a:xfrm>
          <a:prstGeom prst="rect">
            <a:avLst/>
          </a:prstGeom>
          <a:ln w="0">
            <a:noFill/>
          </a:ln>
        </p:spPr>
      </p:pic>
      <p:pic>
        <p:nvPicPr>
          <p:cNvPr id="991" name="" descr=""/>
          <p:cNvPicPr/>
          <p:nvPr/>
        </p:nvPicPr>
        <p:blipFill>
          <a:blip r:embed="rId3"/>
          <a:stretch/>
        </p:blipFill>
        <p:spPr>
          <a:xfrm>
            <a:off x="10466640" y="5571000"/>
            <a:ext cx="1233360" cy="1233360"/>
          </a:xfrm>
          <a:prstGeom prst="rect">
            <a:avLst/>
          </a:prstGeom>
          <a:ln w="0">
            <a:noFill/>
          </a:ln>
        </p:spPr>
      </p:pic>
      <p:sp>
        <p:nvSpPr>
          <p:cNvPr id="992"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30"/>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Integration of signals: machine learning (summary statistics)</a:t>
            </a:r>
            <a:endParaRPr b="0" lang="en-GB" sz="4400" spc="-1" strike="noStrike">
              <a:latin typeface="Arial"/>
            </a:endParaRPr>
          </a:p>
        </p:txBody>
      </p:sp>
      <p:sp>
        <p:nvSpPr>
          <p:cNvPr id="994" name=""/>
          <p:cNvSpPr/>
          <p:nvPr/>
        </p:nvSpPr>
        <p:spPr>
          <a:xfrm>
            <a:off x="701280" y="1988640"/>
            <a:ext cx="9186120" cy="856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Symbol" charset="2"/>
              <a:buChar char=""/>
            </a:pPr>
            <a:r>
              <a:rPr b="0" lang="en-GB" sz="2400" spc="-1" strike="noStrike">
                <a:solidFill>
                  <a:srgbClr val="000000"/>
                </a:solidFill>
                <a:latin typeface="Calibri"/>
                <a:ea typeface="DejaVu Sans"/>
              </a:rPr>
              <a:t>Machine and deep learning share a principle with ABC (and they overlap)</a:t>
            </a:r>
            <a:endParaRPr b="0" lang="en-GB" sz="2400" spc="-1" strike="noStrike">
              <a:latin typeface="Arial"/>
            </a:endParaRPr>
          </a:p>
          <a:p>
            <a:pPr marL="216000" indent="-216000">
              <a:lnSpc>
                <a:spcPct val="100000"/>
              </a:lnSpc>
              <a:buClr>
                <a:srgbClr val="000000"/>
              </a:buClr>
              <a:buFont typeface="Symbol" charset="2"/>
              <a:buChar char=""/>
            </a:pPr>
            <a:r>
              <a:rPr b="0" lang="en-GB" sz="2400" spc="-1" strike="noStrike">
                <a:solidFill>
                  <a:srgbClr val="000000"/>
                </a:solidFill>
                <a:latin typeface="Calibri"/>
                <a:ea typeface="DejaVu Sans"/>
              </a:rPr>
              <a:t>We simulate neutral and selected datasets, obtain summary statistics, and compare them to observations through a trained algorithm.</a:t>
            </a:r>
            <a:endParaRPr b="0" lang="en-GB" sz="2400" spc="-1" strike="noStrike">
              <a:latin typeface="Arial"/>
            </a:endParaRPr>
          </a:p>
          <a:p>
            <a:pPr marL="216000" indent="-216000">
              <a:lnSpc>
                <a:spcPct val="100000"/>
              </a:lnSpc>
              <a:buClr>
                <a:srgbClr val="000000"/>
              </a:buClr>
              <a:buFont typeface="Symbol" charset="2"/>
              <a:buChar char=""/>
            </a:pPr>
            <a:r>
              <a:rPr b="0" lang="en-GB" sz="2400" spc="-1" strike="noStrike">
                <a:solidFill>
                  <a:srgbClr val="000000"/>
                </a:solidFill>
                <a:latin typeface="Calibri"/>
                <a:ea typeface="DejaVu Sans"/>
              </a:rPr>
              <a:t>Possible advantage compared to ABC: fewer issues with the choice of summary statistics.</a:t>
            </a:r>
            <a:endParaRPr b="0" lang="en-GB" sz="2400" spc="-1" strike="noStrike">
              <a:latin typeface="Arial"/>
            </a:endParaRPr>
          </a:p>
          <a:p>
            <a:pPr marL="216000" indent="-216000">
              <a:lnSpc>
                <a:spcPct val="100000"/>
              </a:lnSpc>
              <a:buClr>
                <a:srgbClr val="000000"/>
              </a:buClr>
              <a:buFont typeface="Symbol" charset="2"/>
              <a:buChar char=""/>
            </a:pPr>
            <a:r>
              <a:rPr b="0" lang="en-GB" sz="2400" spc="-1" strike="noStrike">
                <a:solidFill>
                  <a:srgbClr val="000000"/>
                </a:solidFill>
                <a:latin typeface="Calibri"/>
                <a:ea typeface="DejaVu Sans"/>
              </a:rPr>
              <a:t>diploS/HIC and S/HIC</a:t>
            </a:r>
            <a:endParaRPr b="0" lang="en-GB" sz="2400" spc="-1" strike="noStrike">
              <a:latin typeface="Arial"/>
            </a:endParaRPr>
          </a:p>
        </p:txBody>
      </p:sp>
      <p:pic>
        <p:nvPicPr>
          <p:cNvPr id="995" name="" descr=""/>
          <p:cNvPicPr/>
          <p:nvPr/>
        </p:nvPicPr>
        <p:blipFill>
          <a:blip r:embed="rId1"/>
          <a:stretch/>
        </p:blipFill>
        <p:spPr>
          <a:xfrm>
            <a:off x="10267200" y="5405040"/>
            <a:ext cx="1388520" cy="1388520"/>
          </a:xfrm>
          <a:prstGeom prst="rect">
            <a:avLst/>
          </a:prstGeom>
          <a:ln w="0">
            <a:noFill/>
          </a:ln>
        </p:spPr>
      </p:pic>
      <p:pic>
        <p:nvPicPr>
          <p:cNvPr id="996" name="" descr=""/>
          <p:cNvPicPr/>
          <p:nvPr/>
        </p:nvPicPr>
        <p:blipFill>
          <a:blip r:embed="rId2"/>
          <a:stretch/>
        </p:blipFill>
        <p:spPr>
          <a:xfrm>
            <a:off x="4372560" y="4149000"/>
            <a:ext cx="5380200" cy="2628360"/>
          </a:xfrm>
          <a:prstGeom prst="rect">
            <a:avLst/>
          </a:prstGeom>
          <a:ln w="0">
            <a:noFill/>
          </a:ln>
        </p:spPr>
      </p:pic>
      <p:sp>
        <p:nvSpPr>
          <p:cNvPr id="997"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24"/>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Integration of signals: machine learning (Ancestral Recombination Graphs)</a:t>
            </a:r>
            <a:endParaRPr b="0" lang="en-GB" sz="4400" spc="-1" strike="noStrike">
              <a:latin typeface="Arial"/>
            </a:endParaRPr>
          </a:p>
        </p:txBody>
      </p:sp>
      <p:pic>
        <p:nvPicPr>
          <p:cNvPr id="999" name="" descr=""/>
          <p:cNvPicPr/>
          <p:nvPr/>
        </p:nvPicPr>
        <p:blipFill>
          <a:blip r:embed="rId1"/>
          <a:stretch/>
        </p:blipFill>
        <p:spPr>
          <a:xfrm>
            <a:off x="10178640" y="5327640"/>
            <a:ext cx="1521360" cy="1521360"/>
          </a:xfrm>
          <a:prstGeom prst="rect">
            <a:avLst/>
          </a:prstGeom>
          <a:ln w="0">
            <a:noFill/>
          </a:ln>
        </p:spPr>
      </p:pic>
      <p:pic>
        <p:nvPicPr>
          <p:cNvPr id="1000" name="" descr=""/>
          <p:cNvPicPr/>
          <p:nvPr/>
        </p:nvPicPr>
        <p:blipFill>
          <a:blip r:embed="rId2"/>
          <a:stretch/>
        </p:blipFill>
        <p:spPr>
          <a:xfrm>
            <a:off x="3089160" y="1683360"/>
            <a:ext cx="7180920" cy="5082480"/>
          </a:xfrm>
          <a:prstGeom prst="rect">
            <a:avLst/>
          </a:prstGeom>
          <a:ln w="0">
            <a:noFill/>
          </a:ln>
        </p:spPr>
      </p:pic>
      <p:sp>
        <p:nvSpPr>
          <p:cNvPr id="1001" name=""/>
          <p:cNvSpPr/>
          <p:nvPr/>
        </p:nvSpPr>
        <p:spPr>
          <a:xfrm>
            <a:off x="207720" y="2205720"/>
            <a:ext cx="73515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2400" spc="-1" strike="noStrike">
                <a:solidFill>
                  <a:srgbClr val="000000"/>
                </a:solidFill>
                <a:latin typeface="Arial"/>
                <a:ea typeface="DejaVu Sans"/>
              </a:rPr>
              <a:t>Method implemented in SIA</a:t>
            </a:r>
            <a:endParaRPr b="0" lang="en-GB" sz="2400" spc="-1" strike="noStrike">
              <a:latin typeface="Arial"/>
            </a:endParaRPr>
          </a:p>
          <a:p>
            <a:pPr>
              <a:lnSpc>
                <a:spcPct val="100000"/>
              </a:lnSpc>
              <a:buNone/>
            </a:pPr>
            <a:r>
              <a:rPr b="0" lang="en-GB" sz="2400" spc="-1" strike="noStrike">
                <a:solidFill>
                  <a:srgbClr val="000000"/>
                </a:solidFill>
                <a:latin typeface="Arial"/>
                <a:ea typeface="DejaVu Sans"/>
              </a:rPr>
              <a:t>Recurrent Neural Network</a:t>
            </a: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endParaRPr b="0" lang="en-GB" sz="2400" spc="-1" strike="noStrike">
              <a:latin typeface="Arial"/>
            </a:endParaRPr>
          </a:p>
          <a:p>
            <a:pPr>
              <a:lnSpc>
                <a:spcPct val="100000"/>
              </a:lnSpc>
              <a:buNone/>
            </a:pPr>
            <a:r>
              <a:rPr b="0" lang="en-GB" sz="1800" spc="-1" strike="noStrike" u="sng">
                <a:solidFill>
                  <a:srgbClr val="0000ff"/>
                </a:solidFill>
                <a:uFillTx/>
                <a:latin typeface="Arial"/>
                <a:ea typeface="DejaVu Sans"/>
                <a:hlinkClick r:id="rId3"/>
              </a:rPr>
              <a:t>https://github.com/CshlSiepelLab/arg-selection</a:t>
            </a:r>
            <a:endParaRPr b="0" lang="en-GB" sz="1800" spc="-1" strike="noStrike">
              <a:latin typeface="Arial"/>
            </a:endParaRPr>
          </a:p>
          <a:p>
            <a:pPr>
              <a:lnSpc>
                <a:spcPct val="100000"/>
              </a:lnSpc>
              <a:buNone/>
            </a:pPr>
            <a:endParaRPr b="0" lang="en-GB" sz="2400" spc="-1" strike="noStrike">
              <a:latin typeface="Arial"/>
            </a:endParaRPr>
          </a:p>
        </p:txBody>
      </p:sp>
      <p:sp>
        <p:nvSpPr>
          <p:cNvPr id="1002"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PlaceHolder 31"/>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Integration of signals: machine learning (image recognition)</a:t>
            </a:r>
            <a:endParaRPr b="0" lang="en-GB" sz="4400" spc="-1" strike="noStrike">
              <a:latin typeface="Arial"/>
            </a:endParaRPr>
          </a:p>
        </p:txBody>
      </p:sp>
      <p:pic>
        <p:nvPicPr>
          <p:cNvPr id="1004" name="" descr=""/>
          <p:cNvPicPr/>
          <p:nvPr/>
        </p:nvPicPr>
        <p:blipFill>
          <a:blip r:embed="rId1"/>
          <a:stretch/>
        </p:blipFill>
        <p:spPr>
          <a:xfrm>
            <a:off x="0" y="5598000"/>
            <a:ext cx="1258560" cy="1258560"/>
          </a:xfrm>
          <a:prstGeom prst="rect">
            <a:avLst/>
          </a:prstGeom>
          <a:ln w="0">
            <a:noFill/>
          </a:ln>
        </p:spPr>
      </p:pic>
      <p:sp>
        <p:nvSpPr>
          <p:cNvPr id="1005" name=""/>
          <p:cNvSpPr/>
          <p:nvPr/>
        </p:nvSpPr>
        <p:spPr>
          <a:xfrm>
            <a:off x="720000" y="1795680"/>
            <a:ext cx="6478200" cy="1112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GB" sz="2400" spc="-1" strike="noStrike">
                <a:solidFill>
                  <a:srgbClr val="000000"/>
                </a:solidFill>
                <a:latin typeface="Calibri"/>
                <a:ea typeface="DejaVu Sans"/>
              </a:rPr>
              <a:t>Direct image recognition is also seducing in principle to get rid of summary statistics</a:t>
            </a:r>
            <a:endParaRPr b="0" lang="en-GB" sz="2400" spc="-1" strike="noStrike">
              <a:latin typeface="Arial"/>
            </a:endParaRPr>
          </a:p>
          <a:p>
            <a:pPr marL="216000" indent="-216000">
              <a:lnSpc>
                <a:spcPct val="100000"/>
              </a:lnSpc>
              <a:buClr>
                <a:srgbClr val="000000"/>
              </a:buClr>
              <a:buSzPct val="45000"/>
              <a:buFont typeface="Wingdings" charset="2"/>
              <a:buChar char=""/>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Calibri"/>
                <a:ea typeface="DejaVu Sans"/>
              </a:rPr>
              <a:t>Take the alignment and train the algorithm to recognize images that fit with a sweep</a:t>
            </a:r>
            <a:endParaRPr b="0" lang="en-GB" sz="2400" spc="-1" strike="noStrike">
              <a:latin typeface="Arial"/>
            </a:endParaRPr>
          </a:p>
          <a:p>
            <a:pPr marL="216000" indent="-216000">
              <a:lnSpc>
                <a:spcPct val="100000"/>
              </a:lnSpc>
              <a:buClr>
                <a:srgbClr val="000000"/>
              </a:buClr>
              <a:buSzPct val="45000"/>
              <a:buFont typeface="Wingdings" charset="2"/>
              <a:buChar char=""/>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Calibri"/>
                <a:ea typeface="Noto Sans CJK SC"/>
              </a:rPr>
              <a:t>Fast- NN </a:t>
            </a:r>
            <a:r>
              <a:rPr b="0" lang="en-GB" sz="2400" spc="-1" strike="noStrike">
                <a:solidFill>
                  <a:srgbClr val="000000"/>
                </a:solidFill>
                <a:latin typeface="Calibri"/>
                <a:ea typeface="DejaVu Sans"/>
              </a:rPr>
              <a:t> (takes the vector of frequencies as an image).</a:t>
            </a:r>
            <a:endParaRPr b="0" lang="en-GB" sz="2400" spc="-1" strike="noStrike">
              <a:latin typeface="Arial"/>
            </a:endParaRPr>
          </a:p>
          <a:p>
            <a:pPr marL="216000" indent="-216000">
              <a:lnSpc>
                <a:spcPct val="100000"/>
              </a:lnSpc>
              <a:buClr>
                <a:srgbClr val="000000"/>
              </a:buClr>
              <a:buSzPct val="45000"/>
              <a:buFont typeface="Wingdings" charset="2"/>
              <a:buChar char=""/>
            </a:pPr>
            <a:endParaRPr b="0" lang="en-GB" sz="2400" spc="-1" strike="noStrike">
              <a:latin typeface="Arial"/>
            </a:endParaRPr>
          </a:p>
          <a:p>
            <a:pPr marL="216000" indent="-216000">
              <a:lnSpc>
                <a:spcPct val="100000"/>
              </a:lnSpc>
              <a:buClr>
                <a:srgbClr val="000000"/>
              </a:buClr>
              <a:buSzPct val="45000"/>
              <a:buFont typeface="Wingdings" charset="2"/>
              <a:buChar char=""/>
            </a:pPr>
            <a:r>
              <a:rPr b="0" lang="en-GB" sz="2400" spc="-1" strike="noStrike">
                <a:solidFill>
                  <a:srgbClr val="000000"/>
                </a:solidFill>
                <a:latin typeface="Calibri"/>
                <a:ea typeface="DejaVu Sans"/>
              </a:rPr>
              <a:t>SweepNet (takes the alignment as an image).</a:t>
            </a:r>
            <a:endParaRPr b="0" lang="en-GB" sz="2400" spc="-1" strike="noStrike">
              <a:latin typeface="Arial"/>
            </a:endParaRPr>
          </a:p>
        </p:txBody>
      </p:sp>
      <p:pic>
        <p:nvPicPr>
          <p:cNvPr id="1006" name="" descr=""/>
          <p:cNvPicPr/>
          <p:nvPr/>
        </p:nvPicPr>
        <p:blipFill>
          <a:blip r:embed="rId2"/>
          <a:stretch/>
        </p:blipFill>
        <p:spPr>
          <a:xfrm>
            <a:off x="7010280" y="1362240"/>
            <a:ext cx="4469760" cy="5310360"/>
          </a:xfrm>
          <a:prstGeom prst="rect">
            <a:avLst/>
          </a:prstGeom>
          <a:ln w="0">
            <a:noFill/>
          </a:ln>
        </p:spPr>
      </p:pic>
      <p:sp>
        <p:nvSpPr>
          <p:cNvPr id="1007"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8" name="" descr=""/>
          <p:cNvPicPr/>
          <p:nvPr/>
        </p:nvPicPr>
        <p:blipFill>
          <a:blip r:embed="rId1"/>
          <a:stretch/>
        </p:blipFill>
        <p:spPr>
          <a:xfrm>
            <a:off x="5769720" y="609840"/>
            <a:ext cx="5852880" cy="6243480"/>
          </a:xfrm>
          <a:prstGeom prst="rect">
            <a:avLst/>
          </a:prstGeom>
          <a:ln w="0">
            <a:noFill/>
          </a:ln>
        </p:spPr>
      </p:pic>
      <p:sp>
        <p:nvSpPr>
          <p:cNvPr id="1009" name="PlaceHolder 34"/>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Balancing selection. </a:t>
            </a:r>
            <a:endParaRPr b="0" lang="en-GB" sz="4400" spc="-1" strike="noStrike">
              <a:latin typeface="Arial"/>
            </a:endParaRPr>
          </a:p>
        </p:txBody>
      </p:sp>
      <p:sp>
        <p:nvSpPr>
          <p:cNvPr id="1010" name="PlaceHolder 40"/>
          <p:cNvSpPr/>
          <p:nvPr/>
        </p:nvSpPr>
        <p:spPr>
          <a:xfrm>
            <a:off x="484200" y="1611000"/>
            <a:ext cx="5094360" cy="468756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This is an umbrella term, covering processes that maintain genetic diversity over time at a locus. Especially interesting to people working on diversifying processes, such as host-parasite interaction, or self-incompatibility.</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Think of a partial sweep that never gets fixated.</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The main challenge here is the loss of linkage over evolutionary times, which may make the signal very narrow.</a:t>
            </a:r>
            <a:endParaRPr b="0" lang="en-GB" sz="2200" spc="-1" strike="noStrike">
              <a:latin typeface="Arial"/>
            </a:endParaRPr>
          </a:p>
        </p:txBody>
      </p:sp>
      <p:sp>
        <p:nvSpPr>
          <p:cNvPr id="101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39"/>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Long-term balancing selection.</a:t>
            </a:r>
            <a:endParaRPr b="0" lang="en-GB" sz="4400" spc="-1" strike="noStrike">
              <a:latin typeface="Arial"/>
            </a:endParaRPr>
          </a:p>
        </p:txBody>
      </p:sp>
      <p:pic>
        <p:nvPicPr>
          <p:cNvPr id="1013" name="Picture 3" descr=""/>
          <p:cNvPicPr/>
          <p:nvPr/>
        </p:nvPicPr>
        <p:blipFill>
          <a:blip r:embed="rId1"/>
          <a:srcRect l="0" t="0" r="0" b="6329"/>
          <a:stretch/>
        </p:blipFill>
        <p:spPr>
          <a:xfrm>
            <a:off x="2410560" y="3467160"/>
            <a:ext cx="6996960" cy="3252240"/>
          </a:xfrm>
          <a:prstGeom prst="rect">
            <a:avLst/>
          </a:prstGeom>
          <a:ln w="0">
            <a:noFill/>
          </a:ln>
        </p:spPr>
      </p:pic>
      <p:sp>
        <p:nvSpPr>
          <p:cNvPr id="1014" name=""/>
          <p:cNvSpPr/>
          <p:nvPr/>
        </p:nvSpPr>
        <p:spPr>
          <a:xfrm>
            <a:off x="6660000" y="3492000"/>
            <a:ext cx="2338920" cy="2878920"/>
          </a:xfrm>
          <a:prstGeom prst="rect">
            <a:avLst/>
          </a:prstGeom>
          <a:noFill/>
          <a:ln w="38160">
            <a:solidFill>
              <a:srgbClr val="ff4000"/>
            </a:solidFill>
            <a:round/>
          </a:ln>
        </p:spPr>
        <p:style>
          <a:lnRef idx="0"/>
          <a:fillRef idx="0"/>
          <a:effectRef idx="0"/>
          <a:fontRef idx="minor"/>
        </p:style>
      </p:sp>
      <p:sp>
        <p:nvSpPr>
          <p:cNvPr id="1015" name="PlaceHolder 51"/>
          <p:cNvSpPr/>
          <p:nvPr/>
        </p:nvSpPr>
        <p:spPr>
          <a:xfrm>
            <a:off x="484200" y="1611000"/>
            <a:ext cx="11088360" cy="1910160"/>
          </a:xfrm>
          <a:prstGeom prst="rect">
            <a:avLst/>
          </a:prstGeom>
          <a:noFill/>
          <a:ln w="0">
            <a:noFill/>
          </a:ln>
        </p:spPr>
        <p:style>
          <a:lnRef idx="0"/>
          <a:fillRef idx="0"/>
          <a:effectRef idx="0"/>
          <a:fontRef idx="minor"/>
        </p:style>
        <p:txBody>
          <a:bodyPr lIns="90000" rIns="90000" tIns="45000" bIns="45000" anchor="t">
            <a:normAutofit fontScale="93000"/>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The genealogies near a locus under long-term balancing selection should be older. ARGs can be useful here.</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However, this is also dangerous: misalignment in your (short read) data along undetected paralog loci may lead to false signals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Very old balancing selection can also involve very divergent haplotypes, making alignment impossible.</a:t>
            </a:r>
            <a:endParaRPr b="0" lang="en-GB" sz="2200" spc="-1" strike="noStrike">
              <a:latin typeface="Arial"/>
            </a:endParaRPr>
          </a:p>
        </p:txBody>
      </p:sp>
      <p:sp>
        <p:nvSpPr>
          <p:cNvPr id="1016"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
        <p:nvSpPr>
          <p:cNvPr id="1017" name=""/>
          <p:cNvSpPr/>
          <p:nvPr/>
        </p:nvSpPr>
        <p:spPr>
          <a:xfrm>
            <a:off x="8100000" y="6552000"/>
            <a:ext cx="1440000" cy="306000"/>
          </a:xfrm>
          <a:prstGeom prst="rect">
            <a:avLst/>
          </a:prstGeom>
          <a:solidFill>
            <a:srgbClr val="ffffff"/>
          </a:solidFill>
          <a:ln w="0">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PlaceHolder 52"/>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Long-term balancing selection.</a:t>
            </a:r>
            <a:endParaRPr b="0" lang="en-GB" sz="4400" spc="-1" strike="noStrike">
              <a:latin typeface="Arial"/>
            </a:endParaRPr>
          </a:p>
        </p:txBody>
      </p:sp>
      <p:sp>
        <p:nvSpPr>
          <p:cNvPr id="1019" name="PlaceHolder 53"/>
          <p:cNvSpPr/>
          <p:nvPr/>
        </p:nvSpPr>
        <p:spPr>
          <a:xfrm>
            <a:off x="484200" y="1611000"/>
            <a:ext cx="11088360" cy="1910160"/>
          </a:xfrm>
          <a:prstGeom prst="rect">
            <a:avLst/>
          </a:prstGeom>
          <a:noFill/>
          <a:ln w="0">
            <a:noFill/>
          </a:ln>
        </p:spPr>
        <p:style>
          <a:lnRef idx="0"/>
          <a:fillRef idx="0"/>
          <a:effectRef idx="0"/>
          <a:fontRef idx="minor"/>
        </p:style>
        <p:txBody>
          <a:bodyPr lIns="90000" rIns="90000" tIns="45000" bIns="45000" anchor="t">
            <a:normAutofit fontScale="93000"/>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The genealogies near a locus under long-term balancing selection should be older. ARGs can be useful here.</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However, this is also dangerous: misalignment in your (short read) data along undetected paralog loci may lead to false signals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Very old balancing selection can also involve very divergent haplotypes, making alignment impossible.</a:t>
            </a:r>
            <a:endParaRPr b="0" lang="en-GB" sz="2200" spc="-1" strike="noStrike">
              <a:latin typeface="Arial"/>
            </a:endParaRPr>
          </a:p>
        </p:txBody>
      </p:sp>
      <p:grpSp>
        <p:nvGrpSpPr>
          <p:cNvPr id="1020" name=""/>
          <p:cNvGrpSpPr/>
          <p:nvPr/>
        </p:nvGrpSpPr>
        <p:grpSpPr>
          <a:xfrm>
            <a:off x="1439640" y="3411360"/>
            <a:ext cx="8886600" cy="3393000"/>
            <a:chOff x="1439640" y="3411360"/>
            <a:chExt cx="8886600" cy="3393000"/>
          </a:xfrm>
        </p:grpSpPr>
        <p:pic>
          <p:nvPicPr>
            <p:cNvPr id="1021" name="" descr=""/>
            <p:cNvPicPr/>
            <p:nvPr/>
          </p:nvPicPr>
          <p:blipFill>
            <a:blip r:embed="rId1"/>
            <a:srcRect l="2420" t="0" r="0" b="36778"/>
            <a:stretch/>
          </p:blipFill>
          <p:spPr>
            <a:xfrm>
              <a:off x="1439640" y="3411360"/>
              <a:ext cx="8836560" cy="3331080"/>
            </a:xfrm>
            <a:prstGeom prst="rect">
              <a:avLst/>
            </a:prstGeom>
            <a:ln w="0">
              <a:noFill/>
            </a:ln>
          </p:spPr>
        </p:pic>
        <p:pic>
          <p:nvPicPr>
            <p:cNvPr id="1022" name="" descr=""/>
            <p:cNvPicPr/>
            <p:nvPr/>
          </p:nvPicPr>
          <p:blipFill>
            <a:blip r:embed="rId2"/>
            <a:stretch/>
          </p:blipFill>
          <p:spPr>
            <a:xfrm>
              <a:off x="9489240" y="5961960"/>
              <a:ext cx="837000" cy="842400"/>
            </a:xfrm>
            <a:prstGeom prst="rect">
              <a:avLst/>
            </a:prstGeom>
            <a:ln w="0">
              <a:noFill/>
            </a:ln>
          </p:spPr>
        </p:pic>
      </p:grpSp>
      <p:sp>
        <p:nvSpPr>
          <p:cNvPr id="1023"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54"/>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Long-term balancing selection.</a:t>
            </a:r>
            <a:endParaRPr b="0" lang="en-GB" sz="4400" spc="-1" strike="noStrike">
              <a:latin typeface="Arial"/>
            </a:endParaRPr>
          </a:p>
        </p:txBody>
      </p:sp>
      <p:sp>
        <p:nvSpPr>
          <p:cNvPr id="1025" name="PlaceHolder 55"/>
          <p:cNvSpPr/>
          <p:nvPr/>
        </p:nvSpPr>
        <p:spPr>
          <a:xfrm>
            <a:off x="484200" y="1611000"/>
            <a:ext cx="4930560" cy="4690080"/>
          </a:xfrm>
          <a:prstGeom prst="rect">
            <a:avLst/>
          </a:prstGeom>
          <a:noFill/>
          <a:ln w="0">
            <a:noFill/>
          </a:ln>
        </p:spPr>
        <p:style>
          <a:lnRef idx="0"/>
          <a:fillRef idx="0"/>
          <a:effectRef idx="0"/>
          <a:fontRef idx="minor"/>
        </p:style>
        <p:txBody>
          <a:bodyPr lIns="90000" rIns="90000" tIns="45000" bIns="45000" anchor="t">
            <a:normAutofit/>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The genealogies near a locus under long-term balancing selection should be older. ARGs can be useful here.</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However, this is also dangerous: misalignment in your (short read) data along undetected paralog loci may lead to false signals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Very old balancing selection or gene conversion can also lead to very divergent haplotypes, making alignment impossible.</a:t>
            </a:r>
            <a:endParaRPr b="0" lang="en-GB" sz="2200" spc="-1" strike="noStrike">
              <a:latin typeface="Arial"/>
            </a:endParaRPr>
          </a:p>
        </p:txBody>
      </p:sp>
      <p:pic>
        <p:nvPicPr>
          <p:cNvPr id="1026" name="" descr=""/>
          <p:cNvPicPr/>
          <p:nvPr/>
        </p:nvPicPr>
        <p:blipFill>
          <a:blip r:embed="rId1"/>
          <a:stretch/>
        </p:blipFill>
        <p:spPr>
          <a:xfrm>
            <a:off x="5512680" y="1658520"/>
            <a:ext cx="6109920" cy="4828320"/>
          </a:xfrm>
          <a:prstGeom prst="rect">
            <a:avLst/>
          </a:prstGeom>
          <a:ln w="0">
            <a:noFill/>
          </a:ln>
        </p:spPr>
      </p:pic>
      <p:pic>
        <p:nvPicPr>
          <p:cNvPr id="1027" name="" descr=""/>
          <p:cNvPicPr/>
          <p:nvPr/>
        </p:nvPicPr>
        <p:blipFill>
          <a:blip r:embed="rId2"/>
          <a:stretch/>
        </p:blipFill>
        <p:spPr>
          <a:xfrm>
            <a:off x="10800" y="5515920"/>
            <a:ext cx="1333080" cy="1333080"/>
          </a:xfrm>
          <a:prstGeom prst="rect">
            <a:avLst/>
          </a:prstGeom>
          <a:ln w="0">
            <a:noFill/>
          </a:ln>
        </p:spPr>
      </p:pic>
      <p:sp>
        <p:nvSpPr>
          <p:cNvPr id="102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6"/>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Wide Scans of Association (GWAS)</a:t>
            </a:r>
            <a:endParaRPr b="0" lang="en-GB" sz="4400" spc="-1" strike="noStrike">
              <a:latin typeface="Arial"/>
            </a:endParaRPr>
          </a:p>
        </p:txBody>
      </p:sp>
      <p:sp>
        <p:nvSpPr>
          <p:cNvPr id="641" name="PlaceHolder 7"/>
          <p:cNvSpPr/>
          <p:nvPr/>
        </p:nvSpPr>
        <p:spPr>
          <a:xfrm>
            <a:off x="484200" y="1611000"/>
            <a:ext cx="4194000" cy="50472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The simplest: </a:t>
            </a:r>
            <a:r>
              <a:rPr b="0" lang="en-GB" sz="2200" spc="-1" strike="noStrike">
                <a:solidFill>
                  <a:srgbClr val="343434"/>
                </a:solidFill>
                <a:latin typeface="wasy10"/>
                <a:ea typeface="wasy10"/>
              </a:rPr>
              <a:t>χ</a:t>
            </a:r>
            <a:r>
              <a:rPr b="0" lang="en-GB" sz="2200" spc="-1" strike="noStrike" baseline="33000">
                <a:solidFill>
                  <a:srgbClr val="343434"/>
                </a:solidFill>
                <a:latin typeface="Calibri"/>
                <a:ea typeface="wasy10"/>
              </a:rPr>
              <a:t>2</a:t>
            </a:r>
            <a:r>
              <a:rPr b="0" lang="en-GB" sz="2200" spc="-1" strike="noStrike">
                <a:solidFill>
                  <a:srgbClr val="343434"/>
                </a:solidFill>
                <a:latin typeface="Calibri"/>
                <a:ea typeface="DejaVu Sans"/>
              </a:rPr>
              <a:t> test (--assoc in PLINK1.9, cf workshop) </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Works only for discrete categories</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Categories are not ordered</a:t>
            </a:r>
            <a:endParaRPr b="0" lang="en-GB" sz="2200" spc="-1" strike="noStrike">
              <a:latin typeface="Arial"/>
            </a:endParaRPr>
          </a:p>
          <a:p>
            <a:pPr marL="228600" indent="-228600">
              <a:lnSpc>
                <a:spcPct val="90000"/>
              </a:lnSpc>
              <a:spcBef>
                <a:spcPts val="1001"/>
              </a:spcBef>
              <a:buClr>
                <a:srgbClr val="343434"/>
              </a:buClr>
              <a:buFont typeface="Arial"/>
              <a:buChar char="•"/>
            </a:pPr>
            <a:r>
              <a:rPr b="0" lang="en-GB" sz="2200" spc="-1" strike="noStrike">
                <a:solidFill>
                  <a:srgbClr val="343434"/>
                </a:solidFill>
                <a:latin typeface="Calibri"/>
                <a:ea typeface="DejaVu Sans"/>
              </a:rPr>
              <a:t>Not possible to directly account for structure or covariables.</a:t>
            </a:r>
            <a:endParaRPr b="0" lang="en-GB" sz="2200" spc="-1" strike="noStrike">
              <a:latin typeface="Arial"/>
            </a:endParaRPr>
          </a:p>
        </p:txBody>
      </p:sp>
      <p:pic>
        <p:nvPicPr>
          <p:cNvPr id="642" name="" descr=""/>
          <p:cNvPicPr/>
          <p:nvPr/>
        </p:nvPicPr>
        <p:blipFill>
          <a:blip r:embed="rId1"/>
          <a:stretch/>
        </p:blipFill>
        <p:spPr>
          <a:xfrm>
            <a:off x="4953960" y="1933200"/>
            <a:ext cx="6744240" cy="4185000"/>
          </a:xfrm>
          <a:prstGeom prst="rect">
            <a:avLst/>
          </a:prstGeom>
          <a:ln w="0">
            <a:noFill/>
          </a:ln>
        </p:spPr>
      </p:pic>
      <p:sp>
        <p:nvSpPr>
          <p:cNvPr id="643" name=""/>
          <p:cNvSpPr/>
          <p:nvPr/>
        </p:nvSpPr>
        <p:spPr>
          <a:xfrm>
            <a:off x="10656000" y="5881320"/>
            <a:ext cx="159012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statstest.com</a:t>
            </a:r>
            <a:endParaRPr b="0" lang="en-GB" sz="1200" spc="-1" strike="noStrike">
              <a:latin typeface="Arial"/>
            </a:endParaRPr>
          </a:p>
        </p:txBody>
      </p:sp>
      <p:sp>
        <p:nvSpPr>
          <p:cNvPr id="644"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PlaceHolder 44"/>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Detecting Balancing selection: LD.</a:t>
            </a:r>
            <a:endParaRPr b="0" lang="en-GB" sz="4400" spc="-1" strike="noStrike">
              <a:latin typeface="Arial"/>
            </a:endParaRPr>
          </a:p>
        </p:txBody>
      </p:sp>
      <p:pic>
        <p:nvPicPr>
          <p:cNvPr id="1030" name="" descr=""/>
          <p:cNvPicPr/>
          <p:nvPr/>
        </p:nvPicPr>
        <p:blipFill>
          <a:blip r:embed="rId1"/>
          <a:stretch/>
        </p:blipFill>
        <p:spPr>
          <a:xfrm>
            <a:off x="10455120" y="5560200"/>
            <a:ext cx="1266480" cy="1266480"/>
          </a:xfrm>
          <a:prstGeom prst="rect">
            <a:avLst/>
          </a:prstGeom>
          <a:ln w="0">
            <a:noFill/>
          </a:ln>
        </p:spPr>
      </p:pic>
      <p:pic>
        <p:nvPicPr>
          <p:cNvPr id="1031" name="" descr=""/>
          <p:cNvPicPr/>
          <p:nvPr/>
        </p:nvPicPr>
        <p:blipFill>
          <a:blip r:embed="rId2"/>
          <a:stretch/>
        </p:blipFill>
        <p:spPr>
          <a:xfrm>
            <a:off x="471600" y="3317040"/>
            <a:ext cx="11156400" cy="2259720"/>
          </a:xfrm>
          <a:prstGeom prst="rect">
            <a:avLst/>
          </a:prstGeom>
          <a:ln w="0">
            <a:noFill/>
          </a:ln>
        </p:spPr>
      </p:pic>
      <p:sp>
        <p:nvSpPr>
          <p:cNvPr id="1032" name="PlaceHolder 56"/>
          <p:cNvSpPr/>
          <p:nvPr/>
        </p:nvSpPr>
        <p:spPr>
          <a:xfrm>
            <a:off x="484200" y="1611000"/>
            <a:ext cx="11022120" cy="2208960"/>
          </a:xfrm>
          <a:prstGeom prst="rect">
            <a:avLst/>
          </a:prstGeom>
          <a:noFill/>
          <a:ln w="0">
            <a:noFill/>
          </a:ln>
        </p:spPr>
        <p:style>
          <a:lnRef idx="0"/>
          <a:fillRef idx="0"/>
          <a:effectRef idx="0"/>
          <a:fontRef idx="minor"/>
        </p:style>
        <p:txBody>
          <a:bodyPr lIns="90000" rIns="90000" tIns="45000" bIns="45000" anchor="t">
            <a:normAutofit/>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The β statistic method can work without specifying ancestral and derived alleles (useful in non-model species)</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It is fast.</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Same issues of mappability of short reads to take into account.</a:t>
            </a:r>
            <a:endParaRPr b="0" lang="en-GB" sz="2200" spc="-1" strike="noStrike">
              <a:latin typeface="Arial"/>
            </a:endParaRPr>
          </a:p>
        </p:txBody>
      </p:sp>
      <p:sp>
        <p:nvSpPr>
          <p:cNvPr id="1033"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57"/>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Detecting Balancing selection: Spectrum.</a:t>
            </a:r>
            <a:endParaRPr b="0" lang="en-GB" sz="4400" spc="-1" strike="noStrike">
              <a:latin typeface="Arial"/>
            </a:endParaRPr>
          </a:p>
        </p:txBody>
      </p:sp>
      <p:sp>
        <p:nvSpPr>
          <p:cNvPr id="1035" name="PlaceHolder 58"/>
          <p:cNvSpPr/>
          <p:nvPr/>
        </p:nvSpPr>
        <p:spPr>
          <a:xfrm>
            <a:off x="484200" y="1611000"/>
            <a:ext cx="4232880" cy="5117040"/>
          </a:xfrm>
          <a:prstGeom prst="rect">
            <a:avLst/>
          </a:prstGeom>
          <a:noFill/>
          <a:ln w="0">
            <a:noFill/>
          </a:ln>
        </p:spPr>
        <p:style>
          <a:lnRef idx="0"/>
          <a:fillRef idx="0"/>
          <a:effectRef idx="0"/>
          <a:fontRef idx="minor"/>
        </p:style>
        <p:txBody>
          <a:bodyPr lIns="90000" rIns="90000" tIns="45000" bIns="45000" anchor="t">
            <a:normAutofit/>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BalLeRMix+. Method can work without specifying ancestral and derived alleles (useful in non-model species)</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It is fast. Robust to the choice of window’s size. </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Benefits from an outgroup to include divergence with polymorphism.</a:t>
            </a:r>
            <a:endParaRPr b="0" lang="en-GB" sz="2200" spc="-1" strike="noStrike">
              <a:latin typeface="Arial"/>
            </a:endParaRPr>
          </a:p>
        </p:txBody>
      </p:sp>
      <p:pic>
        <p:nvPicPr>
          <p:cNvPr id="1036" name="" descr=""/>
          <p:cNvPicPr/>
          <p:nvPr/>
        </p:nvPicPr>
        <p:blipFill>
          <a:blip r:embed="rId1"/>
          <a:stretch/>
        </p:blipFill>
        <p:spPr>
          <a:xfrm>
            <a:off x="1262520" y="5479560"/>
            <a:ext cx="1333080" cy="1333080"/>
          </a:xfrm>
          <a:prstGeom prst="rect">
            <a:avLst/>
          </a:prstGeom>
          <a:ln w="0">
            <a:noFill/>
          </a:ln>
        </p:spPr>
      </p:pic>
      <p:pic>
        <p:nvPicPr>
          <p:cNvPr id="1037" name="" descr=""/>
          <p:cNvPicPr/>
          <p:nvPr/>
        </p:nvPicPr>
        <p:blipFill>
          <a:blip r:embed="rId2"/>
          <a:stretch/>
        </p:blipFill>
        <p:spPr>
          <a:xfrm>
            <a:off x="44280" y="5477040"/>
            <a:ext cx="1338840" cy="1338840"/>
          </a:xfrm>
          <a:prstGeom prst="rect">
            <a:avLst/>
          </a:prstGeom>
          <a:ln w="0">
            <a:noFill/>
          </a:ln>
        </p:spPr>
      </p:pic>
      <p:pic>
        <p:nvPicPr>
          <p:cNvPr id="1038" name="" descr=""/>
          <p:cNvPicPr/>
          <p:nvPr/>
        </p:nvPicPr>
        <p:blipFill>
          <a:blip r:embed="rId3"/>
          <a:stretch/>
        </p:blipFill>
        <p:spPr>
          <a:xfrm>
            <a:off x="4811400" y="1428840"/>
            <a:ext cx="7399080" cy="4894200"/>
          </a:xfrm>
          <a:prstGeom prst="rect">
            <a:avLst/>
          </a:prstGeom>
          <a:ln w="0">
            <a:noFill/>
          </a:ln>
        </p:spPr>
      </p:pic>
      <p:pic>
        <p:nvPicPr>
          <p:cNvPr id="1039" name="" descr=""/>
          <p:cNvPicPr/>
          <p:nvPr/>
        </p:nvPicPr>
        <p:blipFill>
          <a:blip r:embed="rId4"/>
          <a:stretch/>
        </p:blipFill>
        <p:spPr>
          <a:xfrm>
            <a:off x="2525040" y="5479200"/>
            <a:ext cx="1339200" cy="1339200"/>
          </a:xfrm>
          <a:prstGeom prst="rect">
            <a:avLst/>
          </a:prstGeom>
          <a:ln w="0">
            <a:noFill/>
          </a:ln>
        </p:spPr>
      </p:pic>
      <p:sp>
        <p:nvSpPr>
          <p:cNvPr id="1040" name=""/>
          <p:cNvSpPr/>
          <p:nvPr/>
        </p:nvSpPr>
        <p:spPr>
          <a:xfrm>
            <a:off x="11832840" y="6408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PlaceHolder 59"/>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Detecting Balancing selection: Spectrum.</a:t>
            </a:r>
            <a:endParaRPr b="0" lang="en-GB" sz="4400" spc="-1" strike="noStrike">
              <a:latin typeface="Arial"/>
            </a:endParaRPr>
          </a:p>
        </p:txBody>
      </p:sp>
      <p:sp>
        <p:nvSpPr>
          <p:cNvPr id="1042" name="PlaceHolder 60"/>
          <p:cNvSpPr/>
          <p:nvPr/>
        </p:nvSpPr>
        <p:spPr>
          <a:xfrm>
            <a:off x="484200" y="1611000"/>
            <a:ext cx="4232880" cy="5117040"/>
          </a:xfrm>
          <a:prstGeom prst="rect">
            <a:avLst/>
          </a:prstGeom>
          <a:noFill/>
          <a:ln w="0">
            <a:noFill/>
          </a:ln>
        </p:spPr>
        <p:style>
          <a:lnRef idx="0"/>
          <a:fillRef idx="0"/>
          <a:effectRef idx="0"/>
          <a:fontRef idx="minor"/>
        </p:style>
        <p:txBody>
          <a:bodyPr lIns="90000" rIns="90000" tIns="45000" bIns="45000" anchor="t">
            <a:normAutofit/>
          </a:bodyPr>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Those are two relatively user-friendly examples</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2200" spc="-1" strike="noStrike">
                <a:solidFill>
                  <a:srgbClr val="343434"/>
                </a:solidFill>
                <a:latin typeface="Calibri"/>
                <a:ea typeface="DejaVu Sans"/>
              </a:rPr>
              <a:t>For a full list of recent methods (2023), see:</a:t>
            </a:r>
            <a:endParaRPr b="0" lang="en-GB" sz="2200" spc="-1" strike="noStrike">
              <a:latin typeface="Arial"/>
            </a:endParaRPr>
          </a:p>
          <a:p>
            <a:pPr marL="216000" indent="-216000">
              <a:lnSpc>
                <a:spcPct val="90000"/>
              </a:lnSpc>
              <a:spcBef>
                <a:spcPts val="1001"/>
              </a:spcBef>
              <a:buClr>
                <a:srgbClr val="000000"/>
              </a:buClr>
              <a:buSzPct val="45000"/>
              <a:buFont typeface="Wingdings" charset="2"/>
              <a:buChar char=""/>
            </a:pPr>
            <a:r>
              <a:rPr b="0" lang="en-GB" sz="1800" spc="-1" strike="noStrike">
                <a:solidFill>
                  <a:srgbClr val="343434"/>
                </a:solidFill>
                <a:latin typeface="Calibri"/>
                <a:ea typeface="DejaVu Sans"/>
              </a:rPr>
              <a:t>Bárbara D Bitarello, Débora Y C Brandt, Diogo Meyer, Aida M Andrés, Inferring Balancing Selection From Genome-Scale Data, Genome Biology and Evolution, Volume 15, Issue 3, March 2023, evad032, https://doi.org/10.1093/gbe/evad032</a:t>
            </a:r>
            <a:endParaRPr b="0" lang="en-GB" sz="1800" spc="-1" strike="noStrike">
              <a:latin typeface="Arial"/>
            </a:endParaRPr>
          </a:p>
        </p:txBody>
      </p:sp>
      <p:pic>
        <p:nvPicPr>
          <p:cNvPr id="1043" name="" descr=""/>
          <p:cNvPicPr/>
          <p:nvPr/>
        </p:nvPicPr>
        <p:blipFill>
          <a:blip r:embed="rId1"/>
          <a:stretch/>
        </p:blipFill>
        <p:spPr>
          <a:xfrm>
            <a:off x="1439640" y="5058000"/>
            <a:ext cx="1339200" cy="1339200"/>
          </a:xfrm>
          <a:prstGeom prst="rect">
            <a:avLst/>
          </a:prstGeom>
          <a:ln w="0">
            <a:noFill/>
          </a:ln>
        </p:spPr>
      </p:pic>
      <p:pic>
        <p:nvPicPr>
          <p:cNvPr id="1044" name="" descr=""/>
          <p:cNvPicPr/>
          <p:nvPr/>
        </p:nvPicPr>
        <p:blipFill>
          <a:blip r:embed="rId2"/>
          <a:stretch/>
        </p:blipFill>
        <p:spPr>
          <a:xfrm>
            <a:off x="4918320" y="1129680"/>
            <a:ext cx="6780960" cy="5708880"/>
          </a:xfrm>
          <a:prstGeom prst="rect">
            <a:avLst/>
          </a:prstGeom>
          <a:ln w="0">
            <a:noFill/>
          </a:ln>
        </p:spPr>
      </p:pic>
      <p:sp>
        <p:nvSpPr>
          <p:cNvPr id="1045" name=""/>
          <p:cNvSpPr/>
          <p:nvPr/>
        </p:nvSpPr>
        <p:spPr>
          <a:xfrm>
            <a:off x="4681800" y="2115720"/>
            <a:ext cx="343440" cy="360"/>
          </a:xfrm>
          <a:prstGeom prst="line">
            <a:avLst/>
          </a:prstGeom>
          <a:ln w="38160">
            <a:solidFill>
              <a:srgbClr val="ff4000"/>
            </a:solidFill>
            <a:round/>
            <a:tailEnd len="med" type="triangle" w="med"/>
          </a:ln>
        </p:spPr>
        <p:style>
          <a:lnRef idx="0"/>
          <a:fillRef idx="0"/>
          <a:effectRef idx="0"/>
          <a:fontRef idx="minor"/>
        </p:style>
      </p:sp>
      <p:sp>
        <p:nvSpPr>
          <p:cNvPr id="1046" name=""/>
          <p:cNvSpPr/>
          <p:nvPr/>
        </p:nvSpPr>
        <p:spPr>
          <a:xfrm>
            <a:off x="4672440" y="2403720"/>
            <a:ext cx="343440" cy="360"/>
          </a:xfrm>
          <a:prstGeom prst="line">
            <a:avLst/>
          </a:prstGeom>
          <a:ln w="38160">
            <a:solidFill>
              <a:srgbClr val="ff4000"/>
            </a:solidFill>
            <a:round/>
            <a:tailEnd len="med" type="triangle" w="med"/>
          </a:ln>
        </p:spPr>
        <p:style>
          <a:lnRef idx="0"/>
          <a:fillRef idx="0"/>
          <a:effectRef idx="0"/>
          <a:fontRef idx="minor"/>
        </p:style>
      </p:sp>
      <p:sp>
        <p:nvSpPr>
          <p:cNvPr id="1047" name=""/>
          <p:cNvSpPr/>
          <p:nvPr/>
        </p:nvSpPr>
        <p:spPr>
          <a:xfrm>
            <a:off x="4672440" y="3843720"/>
            <a:ext cx="343440" cy="360"/>
          </a:xfrm>
          <a:prstGeom prst="line">
            <a:avLst/>
          </a:prstGeom>
          <a:ln w="38160">
            <a:solidFill>
              <a:srgbClr val="ff4000"/>
            </a:solidFill>
            <a:round/>
            <a:tailEnd len="med" type="triangle" w="med"/>
          </a:ln>
        </p:spPr>
        <p:style>
          <a:lnRef idx="0"/>
          <a:fillRef idx="0"/>
          <a:effectRef idx="0"/>
          <a:fontRef idx="minor"/>
        </p:style>
      </p:sp>
      <p:sp>
        <p:nvSpPr>
          <p:cNvPr id="1048" name=""/>
          <p:cNvSpPr/>
          <p:nvPr/>
        </p:nvSpPr>
        <p:spPr>
          <a:xfrm>
            <a:off x="4663080" y="4419720"/>
            <a:ext cx="343440" cy="360"/>
          </a:xfrm>
          <a:prstGeom prst="line">
            <a:avLst/>
          </a:prstGeom>
          <a:ln w="38160">
            <a:solidFill>
              <a:srgbClr val="ff4000"/>
            </a:solidFill>
            <a:round/>
            <a:tailEnd len="med" type="triangle" w="med"/>
          </a:ln>
        </p:spPr>
        <p:style>
          <a:lnRef idx="0"/>
          <a:fillRef idx="0"/>
          <a:effectRef idx="0"/>
          <a:fontRef idx="minor"/>
        </p:style>
      </p:sp>
      <p:sp>
        <p:nvSpPr>
          <p:cNvPr id="1049" name=""/>
          <p:cNvSpPr/>
          <p:nvPr/>
        </p:nvSpPr>
        <p:spPr>
          <a:xfrm>
            <a:off x="4653720" y="4779720"/>
            <a:ext cx="343440" cy="360"/>
          </a:xfrm>
          <a:prstGeom prst="line">
            <a:avLst/>
          </a:prstGeom>
          <a:ln w="38160">
            <a:solidFill>
              <a:srgbClr val="ff4000"/>
            </a:solidFill>
            <a:round/>
            <a:tailEnd len="med" type="triangle" w="med"/>
          </a:ln>
        </p:spPr>
        <p:style>
          <a:lnRef idx="0"/>
          <a:fillRef idx="0"/>
          <a:effectRef idx="0"/>
          <a:fontRef idx="minor"/>
        </p:style>
      </p:sp>
      <p:sp>
        <p:nvSpPr>
          <p:cNvPr id="1050" name=""/>
          <p:cNvSpPr/>
          <p:nvPr/>
        </p:nvSpPr>
        <p:spPr>
          <a:xfrm>
            <a:off x="4653720" y="3087720"/>
            <a:ext cx="343440" cy="360"/>
          </a:xfrm>
          <a:prstGeom prst="line">
            <a:avLst/>
          </a:prstGeom>
          <a:ln w="38160">
            <a:solidFill>
              <a:srgbClr val="ff4000"/>
            </a:solidFill>
            <a:round/>
            <a:tailEnd len="med" type="triangle" w="med"/>
          </a:ln>
        </p:spPr>
        <p:style>
          <a:lnRef idx="0"/>
          <a:fillRef idx="0"/>
          <a:effectRef idx="0"/>
          <a:fontRef idx="minor"/>
        </p:style>
      </p:sp>
      <p:sp>
        <p:nvSpPr>
          <p:cNvPr id="105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43"/>
          <p:cNvSpPr/>
          <p:nvPr/>
        </p:nvSpPr>
        <p:spPr>
          <a:xfrm>
            <a:off x="483840" y="52668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Highly polygenic selection.</a:t>
            </a:r>
            <a:endParaRPr b="0" lang="en-GB" sz="4400" spc="-1" strike="noStrike">
              <a:latin typeface="Arial"/>
            </a:endParaRPr>
          </a:p>
        </p:txBody>
      </p:sp>
      <p:pic>
        <p:nvPicPr>
          <p:cNvPr id="1053" name="" descr=""/>
          <p:cNvPicPr/>
          <p:nvPr/>
        </p:nvPicPr>
        <p:blipFill>
          <a:blip r:embed="rId1"/>
          <a:srcRect l="7154" t="78724" r="10159" b="0"/>
          <a:stretch/>
        </p:blipFill>
        <p:spPr>
          <a:xfrm>
            <a:off x="47520" y="4194720"/>
            <a:ext cx="6618960" cy="2044800"/>
          </a:xfrm>
          <a:prstGeom prst="rect">
            <a:avLst/>
          </a:prstGeom>
          <a:ln w="0">
            <a:noFill/>
          </a:ln>
        </p:spPr>
      </p:pic>
      <p:pic>
        <p:nvPicPr>
          <p:cNvPr id="1054" name="" descr=""/>
          <p:cNvPicPr/>
          <p:nvPr/>
        </p:nvPicPr>
        <p:blipFill>
          <a:blip r:embed="rId2"/>
          <a:stretch/>
        </p:blipFill>
        <p:spPr>
          <a:xfrm>
            <a:off x="10368360" y="5526360"/>
            <a:ext cx="1330920" cy="1330920"/>
          </a:xfrm>
          <a:prstGeom prst="rect">
            <a:avLst/>
          </a:prstGeom>
          <a:ln w="0">
            <a:noFill/>
          </a:ln>
        </p:spPr>
      </p:pic>
      <p:pic>
        <p:nvPicPr>
          <p:cNvPr id="1055" name="" descr=""/>
          <p:cNvPicPr/>
          <p:nvPr/>
        </p:nvPicPr>
        <p:blipFill>
          <a:blip r:embed="rId3"/>
          <a:stretch/>
        </p:blipFill>
        <p:spPr>
          <a:xfrm>
            <a:off x="431640" y="1173960"/>
            <a:ext cx="5752800" cy="2875680"/>
          </a:xfrm>
          <a:prstGeom prst="rect">
            <a:avLst/>
          </a:prstGeom>
          <a:ln w="0">
            <a:noFill/>
          </a:ln>
        </p:spPr>
      </p:pic>
      <p:sp>
        <p:nvSpPr>
          <p:cNvPr id="1056" name=""/>
          <p:cNvSpPr/>
          <p:nvPr/>
        </p:nvSpPr>
        <p:spPr>
          <a:xfrm>
            <a:off x="6656400" y="2636280"/>
            <a:ext cx="1085400" cy="10800"/>
          </a:xfrm>
          <a:prstGeom prst="line">
            <a:avLst/>
          </a:prstGeom>
          <a:ln w="38160">
            <a:solidFill>
              <a:srgbClr val="ff4000"/>
            </a:solidFill>
            <a:round/>
            <a:tailEnd len="med" type="triangle" w="med"/>
          </a:ln>
        </p:spPr>
        <p:style>
          <a:lnRef idx="0"/>
          <a:fillRef idx="0"/>
          <a:effectRef idx="0"/>
          <a:fontRef idx="minor"/>
        </p:style>
      </p:sp>
      <p:sp>
        <p:nvSpPr>
          <p:cNvPr id="1057" name=""/>
          <p:cNvSpPr/>
          <p:nvPr/>
        </p:nvSpPr>
        <p:spPr>
          <a:xfrm>
            <a:off x="7713720" y="2339640"/>
            <a:ext cx="3440880" cy="601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Obtain effect sizes for SNPs </a:t>
            </a:r>
            <a:endParaRPr b="0" lang="en-GB" sz="1800" spc="-1" strike="noStrike">
              <a:latin typeface="Arial"/>
            </a:endParaRPr>
          </a:p>
          <a:p>
            <a:pPr algn="ctr">
              <a:lnSpc>
                <a:spcPct val="100000"/>
              </a:lnSpc>
              <a:buNone/>
            </a:pPr>
            <a:r>
              <a:rPr b="0" lang="en-GB" sz="1800" spc="-1" strike="noStrike">
                <a:solidFill>
                  <a:srgbClr val="000000"/>
                </a:solidFill>
                <a:latin typeface="Arial"/>
                <a:ea typeface="DejaVu Sans"/>
              </a:rPr>
              <a:t>associated with a trait of interest</a:t>
            </a:r>
            <a:endParaRPr b="0" lang="en-GB" sz="1800" spc="-1" strike="noStrike">
              <a:latin typeface="Arial"/>
            </a:endParaRPr>
          </a:p>
        </p:txBody>
      </p:sp>
      <p:sp>
        <p:nvSpPr>
          <p:cNvPr id="1058" name=""/>
          <p:cNvSpPr/>
          <p:nvPr/>
        </p:nvSpPr>
        <p:spPr>
          <a:xfrm>
            <a:off x="6647040" y="5156640"/>
            <a:ext cx="1085400" cy="10800"/>
          </a:xfrm>
          <a:prstGeom prst="line">
            <a:avLst/>
          </a:prstGeom>
          <a:ln w="38160">
            <a:solidFill>
              <a:srgbClr val="ff4000"/>
            </a:solidFill>
            <a:round/>
            <a:tailEnd len="med" type="triangle" w="med"/>
          </a:ln>
        </p:spPr>
        <p:style>
          <a:lnRef idx="0"/>
          <a:fillRef idx="0"/>
          <a:effectRef idx="0"/>
          <a:fontRef idx="minor"/>
        </p:style>
      </p:sp>
      <p:sp>
        <p:nvSpPr>
          <p:cNvPr id="1059" name=""/>
          <p:cNvSpPr/>
          <p:nvPr/>
        </p:nvSpPr>
        <p:spPr>
          <a:xfrm>
            <a:off x="7704360" y="5004000"/>
            <a:ext cx="3226320" cy="601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Obtain genome-wide genealogies </a:t>
            </a:r>
            <a:endParaRPr b="0" lang="en-GB" sz="1800" spc="-1" strike="noStrike">
              <a:latin typeface="Arial"/>
            </a:endParaRPr>
          </a:p>
        </p:txBody>
      </p:sp>
      <p:sp>
        <p:nvSpPr>
          <p:cNvPr id="1060" name=""/>
          <p:cNvSpPr/>
          <p:nvPr/>
        </p:nvSpPr>
        <p:spPr>
          <a:xfrm>
            <a:off x="6796080" y="3703680"/>
            <a:ext cx="4858200" cy="601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Reconstruct allele trajectories through time and infer selective coefficients</a:t>
            </a:r>
            <a:endParaRPr b="0" lang="en-GB" sz="1800" spc="-1" strike="noStrike">
              <a:latin typeface="Arial"/>
            </a:endParaRPr>
          </a:p>
        </p:txBody>
      </p:sp>
      <p:sp>
        <p:nvSpPr>
          <p:cNvPr id="1061" name=""/>
          <p:cNvSpPr/>
          <p:nvPr/>
        </p:nvSpPr>
        <p:spPr>
          <a:xfrm flipV="1">
            <a:off x="9232200" y="4314240"/>
            <a:ext cx="360" cy="761760"/>
          </a:xfrm>
          <a:prstGeom prst="line">
            <a:avLst/>
          </a:prstGeom>
          <a:ln w="38160">
            <a:solidFill>
              <a:srgbClr val="ff4000"/>
            </a:solidFill>
            <a:round/>
            <a:tailEnd len="med" type="triangle" w="med"/>
          </a:ln>
        </p:spPr>
        <p:style>
          <a:lnRef idx="0"/>
          <a:fillRef idx="0"/>
          <a:effectRef idx="0"/>
          <a:fontRef idx="minor"/>
        </p:style>
      </p:sp>
      <p:sp>
        <p:nvSpPr>
          <p:cNvPr id="1062" name=""/>
          <p:cNvSpPr/>
          <p:nvPr/>
        </p:nvSpPr>
        <p:spPr>
          <a:xfrm>
            <a:off x="9232200" y="2919960"/>
            <a:ext cx="360" cy="761760"/>
          </a:xfrm>
          <a:prstGeom prst="line">
            <a:avLst/>
          </a:prstGeom>
          <a:ln w="38160">
            <a:solidFill>
              <a:srgbClr val="ff4000"/>
            </a:solidFill>
            <a:round/>
            <a:tailEnd len="med" type="triangle" w="med"/>
          </a:ln>
        </p:spPr>
        <p:style>
          <a:lnRef idx="0"/>
          <a:fillRef idx="0"/>
          <a:effectRef idx="0"/>
          <a:fontRef idx="minor"/>
        </p:style>
      </p:sp>
      <p:sp>
        <p:nvSpPr>
          <p:cNvPr id="1063" name=""/>
          <p:cNvSpPr/>
          <p:nvPr/>
        </p:nvSpPr>
        <p:spPr>
          <a:xfrm>
            <a:off x="8196120" y="1473120"/>
            <a:ext cx="240768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Implemented in PALM</a:t>
            </a:r>
            <a:endParaRPr b="0" lang="en-GB" sz="1800" spc="-1" strike="noStrike">
              <a:latin typeface="Arial"/>
            </a:endParaRPr>
          </a:p>
        </p:txBody>
      </p:sp>
      <p:sp>
        <p:nvSpPr>
          <p:cNvPr id="1064" name=""/>
          <p:cNvSpPr/>
          <p:nvPr/>
        </p:nvSpPr>
        <p:spPr>
          <a:xfrm>
            <a:off x="11832840" y="5940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PlaceHolder 12"/>
          <p:cNvSpPr/>
          <p:nvPr/>
        </p:nvSpPr>
        <p:spPr>
          <a:xfrm>
            <a:off x="484200" y="54864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final note: the concept of mutation load</a:t>
            </a:r>
            <a:endParaRPr b="0" lang="en-GB" sz="4400" spc="-1" strike="noStrike">
              <a:latin typeface="Arial"/>
            </a:endParaRPr>
          </a:p>
        </p:txBody>
      </p:sp>
      <p:sp>
        <p:nvSpPr>
          <p:cNvPr id="1066" name="PlaceHolder 13"/>
          <p:cNvSpPr/>
          <p:nvPr/>
        </p:nvSpPr>
        <p:spPr>
          <a:xfrm>
            <a:off x="492120" y="1708200"/>
            <a:ext cx="454284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Not everything in selection is positive... </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 </a:t>
            </a:r>
            <a:r>
              <a:rPr b="0" lang="en-GB" sz="2400" spc="-1" strike="noStrike">
                <a:solidFill>
                  <a:srgbClr val="343434"/>
                </a:solidFill>
                <a:latin typeface="Calibri"/>
                <a:ea typeface="DejaVu Sans"/>
              </a:rPr>
              <a:t>The genomic burden of deleterious variants is being more and more studied in conservation.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Demographic processes are important.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May be extremely important in adaptability.</a:t>
            </a:r>
            <a:endParaRPr b="0" lang="en-GB" sz="2400" spc="-1" strike="noStrike">
              <a:latin typeface="Arial"/>
            </a:endParaRPr>
          </a:p>
        </p:txBody>
      </p:sp>
      <p:pic>
        <p:nvPicPr>
          <p:cNvPr id="1067" name="" descr=""/>
          <p:cNvPicPr/>
          <p:nvPr/>
        </p:nvPicPr>
        <p:blipFill>
          <a:blip r:embed="rId1"/>
          <a:stretch/>
        </p:blipFill>
        <p:spPr>
          <a:xfrm>
            <a:off x="10521720" y="5637960"/>
            <a:ext cx="1226880" cy="1226880"/>
          </a:xfrm>
          <a:prstGeom prst="rect">
            <a:avLst/>
          </a:prstGeom>
          <a:ln w="0">
            <a:noFill/>
          </a:ln>
        </p:spPr>
      </p:pic>
      <p:pic>
        <p:nvPicPr>
          <p:cNvPr id="1068" name="" descr=""/>
          <p:cNvPicPr/>
          <p:nvPr/>
        </p:nvPicPr>
        <p:blipFill>
          <a:blip r:embed="rId2"/>
          <a:stretch/>
        </p:blipFill>
        <p:spPr>
          <a:xfrm>
            <a:off x="6286680" y="1207080"/>
            <a:ext cx="4733640" cy="4535280"/>
          </a:xfrm>
          <a:prstGeom prst="rect">
            <a:avLst/>
          </a:prstGeom>
          <a:ln w="0">
            <a:noFill/>
          </a:ln>
        </p:spPr>
      </p:pic>
      <p:sp>
        <p:nvSpPr>
          <p:cNvPr id="1069"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49"/>
          <p:cNvSpPr/>
          <p:nvPr/>
        </p:nvSpPr>
        <p:spPr>
          <a:xfrm>
            <a:off x="484200" y="54864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final note: the concept of mutation load</a:t>
            </a:r>
            <a:endParaRPr b="0" lang="en-GB" sz="4400" spc="-1" strike="noStrike">
              <a:latin typeface="Arial"/>
            </a:endParaRPr>
          </a:p>
        </p:txBody>
      </p:sp>
      <p:sp>
        <p:nvSpPr>
          <p:cNvPr id="1071" name="PlaceHolder 50"/>
          <p:cNvSpPr/>
          <p:nvPr/>
        </p:nvSpPr>
        <p:spPr>
          <a:xfrm>
            <a:off x="492120" y="1708200"/>
            <a:ext cx="4542840" cy="44200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Not everything in selection is positive... </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 </a:t>
            </a:r>
            <a:r>
              <a:rPr b="0" lang="en-GB" sz="2400" spc="-1" strike="noStrike">
                <a:solidFill>
                  <a:srgbClr val="343434"/>
                </a:solidFill>
                <a:latin typeface="Calibri"/>
                <a:ea typeface="DejaVu Sans"/>
              </a:rPr>
              <a:t>The genomic burden of deleterious variants is being more and more studied in conservation.</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Demographic processes are important.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May be extremely important in adaptability.</a:t>
            </a:r>
            <a:endParaRPr b="0" lang="en-GB" sz="2400" spc="-1" strike="noStrike">
              <a:latin typeface="Arial"/>
            </a:endParaRPr>
          </a:p>
        </p:txBody>
      </p:sp>
      <p:pic>
        <p:nvPicPr>
          <p:cNvPr id="1072" name="" descr=""/>
          <p:cNvPicPr/>
          <p:nvPr/>
        </p:nvPicPr>
        <p:blipFill>
          <a:blip r:embed="rId1"/>
          <a:stretch/>
        </p:blipFill>
        <p:spPr>
          <a:xfrm>
            <a:off x="10521720" y="5637960"/>
            <a:ext cx="1226880" cy="1226880"/>
          </a:xfrm>
          <a:prstGeom prst="rect">
            <a:avLst/>
          </a:prstGeom>
          <a:ln w="0">
            <a:noFill/>
          </a:ln>
        </p:spPr>
      </p:pic>
      <p:pic>
        <p:nvPicPr>
          <p:cNvPr id="1073" name="" descr=""/>
          <p:cNvPicPr/>
          <p:nvPr/>
        </p:nvPicPr>
        <p:blipFill>
          <a:blip r:embed="rId2"/>
          <a:stretch/>
        </p:blipFill>
        <p:spPr>
          <a:xfrm>
            <a:off x="5322600" y="1284840"/>
            <a:ext cx="4952520" cy="4900680"/>
          </a:xfrm>
          <a:prstGeom prst="rect">
            <a:avLst/>
          </a:prstGeom>
          <a:ln w="0">
            <a:noFill/>
          </a:ln>
        </p:spPr>
      </p:pic>
      <p:sp>
        <p:nvSpPr>
          <p:cNvPr id="1074"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PlaceHolder 14"/>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76" name="PlaceHolder 15"/>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Which methods or statistics are the most </a:t>
            </a:r>
            <a:r>
              <a:rPr b="0" lang="en-GB" sz="2200" spc="-1" strike="noStrike">
                <a:solidFill>
                  <a:srgbClr val="343434"/>
                </a:solidFill>
                <a:latin typeface="Calibri"/>
                <a:ea typeface="DejaVu Sans"/>
              </a:rPr>
              <a:t>suited to detect ancient balancing selection </a:t>
            </a:r>
            <a:r>
              <a:rPr b="0" lang="en-GB" sz="2200" spc="-1" strike="noStrike">
                <a:solidFill>
                  <a:srgbClr val="343434"/>
                </a:solidFill>
                <a:latin typeface="Calibri"/>
                <a:ea typeface="DejaVu Sans"/>
              </a:rPr>
              <a:t>in a genome scan?</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Extended Haplotype Homozygosity (EHH)</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Population Branch Statistic (PBS)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C - β statistic based on LD</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BalLeRMix based on the allele frequency </a:t>
            </a:r>
            <a:r>
              <a:rPr b="0" lang="en-GB" sz="2200" spc="-1" strike="noStrike">
                <a:solidFill>
                  <a:srgbClr val="343434"/>
                </a:solidFill>
                <a:latin typeface="Calibri"/>
                <a:ea typeface="DejaVu Sans"/>
              </a:rPr>
              <a:t>spectrum</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Local ancestry painting (e.g., PCAdmix)</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PlaceHolder 16"/>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78" name="PlaceHolder 17"/>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Which methods or statistics are the most suited to detect ancient balancing selection in a genome scan?</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Extended Haplotype Homozygosity (EHH)</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Population Branch Statistic (PBS)</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C - β statistic based on LD</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D - BalLeRMix based on the allele frequency spectrum</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Local ancestry painting (e.g., PCAdmix)</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21"/>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80" name="PlaceHolder 22"/>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What pattern is typically expected near a locus under a recent hard selective sweep?</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Low genetic diversity near the selected locus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Increase in heterozygosity near the selected locus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C - Extended haplotype homozygosity around the selected allele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An increase in Tajima’s D values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Decrease in linkage disequilibrium near the selected locus</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42"/>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82" name="PlaceHolder 45"/>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What pattern is typically expected near a locus under a recent hard selective sweep?</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A - Low genetic diversity near the selected locus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Increase in heterozygosity near the selected locus</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C - Extended haplotype homozygosity around the selected allele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An increase in Tajima’s D values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Decrease in linkage disequilibrium near the selected locus</a:t>
            </a: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8"/>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Wide Scans of Association (GWAS)</a:t>
            </a:r>
            <a:endParaRPr b="0" lang="en-GB" sz="4400" spc="-1" strike="noStrike">
              <a:latin typeface="Arial"/>
            </a:endParaRPr>
          </a:p>
        </p:txBody>
      </p:sp>
      <p:sp>
        <p:nvSpPr>
          <p:cNvPr id="646" name="PlaceHolder 19"/>
          <p:cNvSpPr/>
          <p:nvPr/>
        </p:nvSpPr>
        <p:spPr>
          <a:xfrm>
            <a:off x="484200" y="1611000"/>
            <a:ext cx="6351120" cy="90432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Basic principle: a linear model of association.</a:t>
            </a:r>
            <a:endParaRPr b="0" lang="en-GB" sz="2400" spc="-1" strike="noStrike">
              <a:latin typeface="Arial"/>
            </a:endParaRPr>
          </a:p>
        </p:txBody>
      </p:sp>
      <mc:AlternateContent>
        <mc:Choice xmlns:a14="http://schemas.microsoft.com/office/drawing/2010/main" Requires="a14">
          <p:sp>
            <p:nvSpPr>
              <p:cNvPr id="647" name=""/>
              <p:cNvSpPr txBox="1"/>
              <p:nvPr/>
            </p:nvSpPr>
            <p:spPr>
              <a:xfrm>
                <a:off x="2160000" y="2984760"/>
                <a:ext cx="2237760" cy="430560"/>
              </a:xfrm>
              <a:prstGeom prst="rect">
                <a:avLst/>
              </a:prstGeom>
            </p:spPr>
            <p:txBody>
              <a:bodyPr/>
              <a:p>
                <a14:m>
                  <m:oMath xmlns:m="http://schemas.openxmlformats.org/officeDocument/2006/math">
                    <m:r>
                      <m:t xml:space="preserve">Y</m:t>
                    </m:r>
                    <m:r>
                      <m:t xml:space="preserve">=</m:t>
                    </m:r>
                    <m:r>
                      <m:t xml:space="preserve">α</m:t>
                    </m:r>
                    <m:r>
                      <m:t xml:space="preserve">+</m:t>
                    </m:r>
                    <m:r>
                      <m:t xml:space="preserve">X</m:t>
                    </m:r>
                    <m:r>
                      <m:t xml:space="preserve">⋅</m:t>
                    </m:r>
                    <m:r>
                      <m:t xml:space="preserve">β</m:t>
                    </m:r>
                    <m:r>
                      <m:t xml:space="preserve">+</m:t>
                    </m:r>
                    <m:r>
                      <m:t xml:space="preserve">ϵ</m:t>
                    </m:r>
                  </m:oMath>
                </a14:m>
              </a:p>
            </p:txBody>
          </p:sp>
        </mc:Choice>
        <mc:Fallback/>
      </mc:AlternateContent>
      <mc:AlternateContent>
        <mc:Choice xmlns:a14="http://schemas.microsoft.com/office/drawing/2010/main" Requires="a14">
          <p:sp>
            <p:nvSpPr>
              <p:cNvPr id="648" name=""/>
              <p:cNvSpPr txBox="1"/>
              <p:nvPr/>
            </p:nvSpPr>
            <p:spPr>
              <a:xfrm>
                <a:off x="5742360" y="3242520"/>
                <a:ext cx="714960" cy="354960"/>
              </a:xfrm>
              <a:prstGeom prst="rect">
                <a:avLst/>
              </a:prstGeom>
            </p:spPr>
            <p:txBody>
              <a:bodyPr/>
              <a:p>
                <a14:m>
                  <m:oMath xmlns:m="http://schemas.openxmlformats.org/officeDocument/2006/math"/>
                </a14:m>
              </a:p>
            </p:txBody>
          </p:sp>
        </mc:Choice>
        <mc:Fallback/>
      </mc:AlternateContent>
      <mc:AlternateContent>
        <mc:Choice xmlns:a14="http://schemas.microsoft.com/office/drawing/2010/main" Requires="a14">
          <p:sp>
            <p:nvSpPr>
              <p:cNvPr id="649" name=""/>
              <p:cNvSpPr txBox="1"/>
              <p:nvPr/>
            </p:nvSpPr>
            <p:spPr>
              <a:xfrm>
                <a:off x="936000" y="4728600"/>
                <a:ext cx="4063320" cy="450720"/>
              </a:xfrm>
              <a:prstGeom prst="rect">
                <a:avLst/>
              </a:prstGeom>
            </p:spPr>
            <p:txBody>
              <a:bodyPr/>
              <a:p>
                <a14:m>
                  <m:oMath xmlns:m="http://schemas.openxmlformats.org/officeDocument/2006/math">
                    <m:r>
                      <m:t xml:space="preserve">ln</m:t>
                    </m:r>
                    <m:d>
                      <m:dPr>
                        <m:begChr m:val="("/>
                        <m:endChr m:val=")"/>
                      </m:dPr>
                      <m:e>
                        <m:f>
                          <m:fPr>
                            <m:type m:val="lin"/>
                          </m:fPr>
                          <m:num>
                            <m:r>
                              <m:t xml:space="preserve">P</m:t>
                            </m:r>
                          </m:num>
                          <m:den>
                            <m:d>
                              <m:dPr>
                                <m:begChr m:val="("/>
                                <m:endChr m:val=")"/>
                              </m:dPr>
                              <m:e>
                                <m:r>
                                  <m:t xml:space="preserve">1</m:t>
                                </m:r>
                                <m:r>
                                  <m:t xml:space="preserve">−</m:t>
                                </m:r>
                                <m:r>
                                  <m:t xml:space="preserve">P</m:t>
                                </m:r>
                              </m:e>
                            </m:d>
                          </m:den>
                        </m:f>
                      </m:e>
                    </m:d>
                    <m:r>
                      <m:t xml:space="preserve">=</m:t>
                    </m:r>
                    <m:r>
                      <m:t xml:space="preserve">α</m:t>
                    </m:r>
                    <m:r>
                      <m:t xml:space="preserve">+</m:t>
                    </m:r>
                    <m:r>
                      <m:t xml:space="preserve">X</m:t>
                    </m:r>
                    <m:r>
                      <m:t xml:space="preserve">⋅</m:t>
                    </m:r>
                    <m:r>
                      <m:t xml:space="preserve">β</m:t>
                    </m:r>
                    <m:r>
                      <m:t xml:space="preserve">+</m:t>
                    </m:r>
                    <m:r>
                      <m:t xml:space="preserve">ϵ</m:t>
                    </m:r>
                  </m:oMath>
                </a14:m>
              </a:p>
            </p:txBody>
          </p:sp>
        </mc:Choice>
        <mc:Fallback/>
      </mc:AlternateContent>
      <p:sp>
        <p:nvSpPr>
          <p:cNvPr id="650" name=""/>
          <p:cNvSpPr/>
          <p:nvPr/>
        </p:nvSpPr>
        <p:spPr>
          <a:xfrm>
            <a:off x="0" y="2520000"/>
            <a:ext cx="232956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Continous phenotype</a:t>
            </a:r>
            <a:endParaRPr b="0" lang="en-GB" sz="1800" spc="-1" strike="noStrike">
              <a:latin typeface="Arial"/>
            </a:endParaRPr>
          </a:p>
        </p:txBody>
      </p:sp>
      <p:sp>
        <p:nvSpPr>
          <p:cNvPr id="651" name=""/>
          <p:cNvSpPr/>
          <p:nvPr/>
        </p:nvSpPr>
        <p:spPr>
          <a:xfrm>
            <a:off x="0" y="6057720"/>
            <a:ext cx="4137120" cy="597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Binary phenotype (case-control):</a:t>
            </a:r>
            <a:endParaRPr b="0" lang="en-GB" sz="1800" spc="-1" strike="noStrike">
              <a:latin typeface="Arial"/>
            </a:endParaRPr>
          </a:p>
          <a:p>
            <a:pPr algn="ctr">
              <a:lnSpc>
                <a:spcPct val="100000"/>
              </a:lnSpc>
              <a:buNone/>
            </a:pPr>
            <a:r>
              <a:rPr b="0" lang="en-GB" sz="1800" spc="-1" strike="noStrike">
                <a:solidFill>
                  <a:srgbClr val="000000"/>
                </a:solidFill>
                <a:latin typeface="Arial"/>
                <a:ea typeface="DejaVu Sans"/>
              </a:rPr>
              <a:t>Logistic regression</a:t>
            </a:r>
            <a:endParaRPr b="0" lang="en-GB" sz="1800" spc="-1" strike="noStrike">
              <a:latin typeface="Arial"/>
            </a:endParaRPr>
          </a:p>
        </p:txBody>
      </p:sp>
      <p:sp>
        <p:nvSpPr>
          <p:cNvPr id="652" name=""/>
          <p:cNvSpPr/>
          <p:nvPr/>
        </p:nvSpPr>
        <p:spPr>
          <a:xfrm>
            <a:off x="1620000" y="2830320"/>
            <a:ext cx="540000" cy="373680"/>
          </a:xfrm>
          <a:prstGeom prst="line">
            <a:avLst/>
          </a:prstGeom>
          <a:ln w="29160">
            <a:solidFill>
              <a:srgbClr val="ff0000"/>
            </a:solidFill>
            <a:round/>
            <a:tailEnd len="med" type="triangle" w="med"/>
          </a:ln>
        </p:spPr>
        <p:style>
          <a:lnRef idx="0"/>
          <a:fillRef idx="0"/>
          <a:effectRef idx="0"/>
          <a:fontRef idx="minor"/>
        </p:style>
      </p:sp>
      <p:sp>
        <p:nvSpPr>
          <p:cNvPr id="653" name=""/>
          <p:cNvSpPr/>
          <p:nvPr/>
        </p:nvSpPr>
        <p:spPr>
          <a:xfrm flipH="1" flipV="1">
            <a:off x="1656000" y="5184000"/>
            <a:ext cx="720000" cy="360000"/>
          </a:xfrm>
          <a:prstGeom prst="line">
            <a:avLst/>
          </a:prstGeom>
          <a:ln w="29160">
            <a:solidFill>
              <a:srgbClr val="ff0000"/>
            </a:solidFill>
            <a:round/>
            <a:tailEnd len="med" type="triangle" w="med"/>
          </a:ln>
        </p:spPr>
        <p:style>
          <a:lnRef idx="0"/>
          <a:fillRef idx="0"/>
          <a:effectRef idx="0"/>
          <a:fontRef idx="minor"/>
        </p:style>
      </p:sp>
      <p:sp>
        <p:nvSpPr>
          <p:cNvPr id="654" name=""/>
          <p:cNvSpPr/>
          <p:nvPr/>
        </p:nvSpPr>
        <p:spPr>
          <a:xfrm>
            <a:off x="2381760" y="5544000"/>
            <a:ext cx="212292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Probability(case)</a:t>
            </a:r>
            <a:endParaRPr b="0" lang="en-GB" sz="1800" spc="-1" strike="noStrike">
              <a:latin typeface="Arial"/>
            </a:endParaRPr>
          </a:p>
        </p:txBody>
      </p:sp>
      <p:sp>
        <p:nvSpPr>
          <p:cNvPr id="655" name=""/>
          <p:cNvSpPr/>
          <p:nvPr/>
        </p:nvSpPr>
        <p:spPr>
          <a:xfrm>
            <a:off x="2952000" y="2700000"/>
            <a:ext cx="360" cy="284760"/>
          </a:xfrm>
          <a:prstGeom prst="line">
            <a:avLst/>
          </a:prstGeom>
          <a:ln w="29160">
            <a:solidFill>
              <a:srgbClr val="ff0000"/>
            </a:solidFill>
            <a:round/>
            <a:tailEnd len="med" type="triangle" w="med"/>
          </a:ln>
        </p:spPr>
        <p:style>
          <a:lnRef idx="0"/>
          <a:fillRef idx="0"/>
          <a:effectRef idx="0"/>
          <a:fontRef idx="minor"/>
        </p:style>
      </p:sp>
      <p:sp>
        <p:nvSpPr>
          <p:cNvPr id="656" name=""/>
          <p:cNvSpPr/>
          <p:nvPr/>
        </p:nvSpPr>
        <p:spPr>
          <a:xfrm flipH="1">
            <a:off x="3931560" y="2700000"/>
            <a:ext cx="1288440" cy="277560"/>
          </a:xfrm>
          <a:prstGeom prst="line">
            <a:avLst/>
          </a:prstGeom>
          <a:ln w="29160">
            <a:solidFill>
              <a:srgbClr val="ff0000"/>
            </a:solidFill>
            <a:round/>
            <a:tailEnd len="med" type="triangle" w="med"/>
          </a:ln>
        </p:spPr>
        <p:style>
          <a:lnRef idx="0"/>
          <a:fillRef idx="0"/>
          <a:effectRef idx="0"/>
          <a:fontRef idx="minor"/>
        </p:style>
      </p:sp>
      <p:sp>
        <p:nvSpPr>
          <p:cNvPr id="657" name=""/>
          <p:cNvSpPr/>
          <p:nvPr/>
        </p:nvSpPr>
        <p:spPr>
          <a:xfrm flipH="1">
            <a:off x="3463560" y="2692800"/>
            <a:ext cx="360000" cy="284760"/>
          </a:xfrm>
          <a:prstGeom prst="line">
            <a:avLst/>
          </a:prstGeom>
          <a:ln w="29160">
            <a:solidFill>
              <a:srgbClr val="ff0000"/>
            </a:solidFill>
            <a:round/>
            <a:tailEnd len="med" type="triangle" w="med"/>
          </a:ln>
        </p:spPr>
        <p:style>
          <a:lnRef idx="0"/>
          <a:fillRef idx="0"/>
          <a:effectRef idx="0"/>
          <a:fontRef idx="minor"/>
        </p:style>
      </p:sp>
      <p:sp>
        <p:nvSpPr>
          <p:cNvPr id="658" name=""/>
          <p:cNvSpPr/>
          <p:nvPr/>
        </p:nvSpPr>
        <p:spPr>
          <a:xfrm flipH="1">
            <a:off x="4500000" y="3240000"/>
            <a:ext cx="360000" cy="360"/>
          </a:xfrm>
          <a:prstGeom prst="line">
            <a:avLst/>
          </a:prstGeom>
          <a:ln w="29160">
            <a:solidFill>
              <a:srgbClr val="ff0000"/>
            </a:solidFill>
            <a:round/>
            <a:tailEnd len="med" type="triangle" w="med"/>
          </a:ln>
        </p:spPr>
        <p:style>
          <a:lnRef idx="0"/>
          <a:fillRef idx="0"/>
          <a:effectRef idx="0"/>
          <a:fontRef idx="minor"/>
        </p:style>
      </p:sp>
      <p:sp>
        <p:nvSpPr>
          <p:cNvPr id="659" name=""/>
          <p:cNvSpPr/>
          <p:nvPr/>
        </p:nvSpPr>
        <p:spPr>
          <a:xfrm>
            <a:off x="4860000" y="3060000"/>
            <a:ext cx="143712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residuals</a:t>
            </a:r>
            <a:endParaRPr b="0" lang="en-GB" sz="1800" spc="-1" strike="noStrike">
              <a:latin typeface="Arial"/>
            </a:endParaRPr>
          </a:p>
        </p:txBody>
      </p:sp>
      <p:sp>
        <p:nvSpPr>
          <p:cNvPr id="660" name=""/>
          <p:cNvSpPr/>
          <p:nvPr/>
        </p:nvSpPr>
        <p:spPr>
          <a:xfrm>
            <a:off x="2332440" y="2340000"/>
            <a:ext cx="122616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intercept</a:t>
            </a:r>
            <a:endParaRPr b="0" lang="en-GB" sz="1800" spc="-1" strike="noStrike">
              <a:latin typeface="Arial"/>
            </a:endParaRPr>
          </a:p>
        </p:txBody>
      </p:sp>
      <p:sp>
        <p:nvSpPr>
          <p:cNvPr id="661" name=""/>
          <p:cNvSpPr/>
          <p:nvPr/>
        </p:nvSpPr>
        <p:spPr>
          <a:xfrm>
            <a:off x="3515760" y="2376000"/>
            <a:ext cx="152136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genotype</a:t>
            </a:r>
            <a:endParaRPr b="0" lang="en-GB" sz="1800" spc="-1" strike="noStrike">
              <a:latin typeface="Arial"/>
            </a:endParaRPr>
          </a:p>
        </p:txBody>
      </p:sp>
      <p:sp>
        <p:nvSpPr>
          <p:cNvPr id="662" name=""/>
          <p:cNvSpPr/>
          <p:nvPr/>
        </p:nvSpPr>
        <p:spPr>
          <a:xfrm>
            <a:off x="5040000" y="2353680"/>
            <a:ext cx="198648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Effect size (slope)</a:t>
            </a:r>
            <a:endParaRPr b="0" lang="en-GB" sz="1800" spc="-1" strike="noStrike">
              <a:latin typeface="Arial"/>
            </a:endParaRPr>
          </a:p>
        </p:txBody>
      </p:sp>
      <p:sp>
        <p:nvSpPr>
          <p:cNvPr id="663" name=""/>
          <p:cNvSpPr/>
          <p:nvPr/>
        </p:nvSpPr>
        <p:spPr>
          <a:xfrm flipH="1" flipV="1">
            <a:off x="4507560" y="5191560"/>
            <a:ext cx="424440" cy="532440"/>
          </a:xfrm>
          <a:prstGeom prst="line">
            <a:avLst/>
          </a:prstGeom>
          <a:ln w="29160">
            <a:solidFill>
              <a:srgbClr val="ff0000"/>
            </a:solidFill>
            <a:round/>
            <a:tailEnd len="med" type="triangle" w="med"/>
          </a:ln>
        </p:spPr>
        <p:style>
          <a:lnRef idx="0"/>
          <a:fillRef idx="0"/>
          <a:effectRef idx="0"/>
          <a:fontRef idx="minor"/>
        </p:style>
      </p:sp>
      <p:sp>
        <p:nvSpPr>
          <p:cNvPr id="664" name=""/>
          <p:cNvSpPr/>
          <p:nvPr/>
        </p:nvSpPr>
        <p:spPr>
          <a:xfrm>
            <a:off x="4356000" y="5796000"/>
            <a:ext cx="212112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ln(odds ratio)</a:t>
            </a:r>
            <a:endParaRPr b="0" lang="en-GB" sz="1800" spc="-1" strike="noStrike">
              <a:latin typeface="Arial"/>
            </a:endParaRPr>
          </a:p>
        </p:txBody>
      </p:sp>
      <p:pic>
        <p:nvPicPr>
          <p:cNvPr id="665" name="" descr=""/>
          <p:cNvPicPr/>
          <p:nvPr/>
        </p:nvPicPr>
        <p:blipFill>
          <a:blip r:embed="rId1"/>
          <a:srcRect l="0" t="6224" r="0" b="0"/>
          <a:stretch/>
        </p:blipFill>
        <p:spPr>
          <a:xfrm>
            <a:off x="7632000" y="972000"/>
            <a:ext cx="3971880" cy="2983680"/>
          </a:xfrm>
          <a:prstGeom prst="rect">
            <a:avLst/>
          </a:prstGeom>
          <a:ln w="0">
            <a:noFill/>
          </a:ln>
        </p:spPr>
      </p:pic>
      <p:pic>
        <p:nvPicPr>
          <p:cNvPr id="666" name="" descr=""/>
          <p:cNvPicPr/>
          <p:nvPr/>
        </p:nvPicPr>
        <p:blipFill>
          <a:blip r:embed="rId2"/>
          <a:stretch/>
        </p:blipFill>
        <p:spPr>
          <a:xfrm>
            <a:off x="7632000" y="3749400"/>
            <a:ext cx="3896280" cy="3121920"/>
          </a:xfrm>
          <a:prstGeom prst="rect">
            <a:avLst/>
          </a:prstGeom>
          <a:ln w="0">
            <a:noFill/>
          </a:ln>
        </p:spPr>
      </p:pic>
      <p:sp>
        <p:nvSpPr>
          <p:cNvPr id="667" name=""/>
          <p:cNvSpPr/>
          <p:nvPr/>
        </p:nvSpPr>
        <p:spPr>
          <a:xfrm>
            <a:off x="0" y="3600000"/>
            <a:ext cx="2877120" cy="597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1800" spc="-1" strike="noStrike">
                <a:solidFill>
                  <a:srgbClr val="000000"/>
                </a:solidFill>
                <a:latin typeface="Arial"/>
                <a:ea typeface="DejaVu Sans"/>
              </a:rPr>
              <a:t>Continuous phenotype:</a:t>
            </a:r>
            <a:endParaRPr b="0" lang="en-GB" sz="1800" spc="-1" strike="noStrike">
              <a:latin typeface="Arial"/>
            </a:endParaRPr>
          </a:p>
          <a:p>
            <a:pPr algn="ctr">
              <a:lnSpc>
                <a:spcPct val="100000"/>
              </a:lnSpc>
              <a:buNone/>
            </a:pPr>
            <a:r>
              <a:rPr b="0" lang="en-GB" sz="1800" spc="-1" strike="noStrike">
                <a:solidFill>
                  <a:srgbClr val="000000"/>
                </a:solidFill>
                <a:latin typeface="Arial"/>
                <a:ea typeface="DejaVu Sans"/>
              </a:rPr>
              <a:t>Linear regression</a:t>
            </a:r>
            <a:endParaRPr b="0" lang="en-GB" sz="1800" spc="-1" strike="noStrike">
              <a:latin typeface="Arial"/>
            </a:endParaRPr>
          </a:p>
        </p:txBody>
      </p:sp>
      <p:sp>
        <p:nvSpPr>
          <p:cNvPr id="668" name=""/>
          <p:cNvSpPr/>
          <p:nvPr/>
        </p:nvSpPr>
        <p:spPr>
          <a:xfrm>
            <a:off x="72000" y="2160000"/>
            <a:ext cx="7015320" cy="2155320"/>
          </a:xfrm>
          <a:prstGeom prst="rect">
            <a:avLst/>
          </a:prstGeom>
          <a:noFill/>
          <a:ln w="12600">
            <a:solidFill>
              <a:srgbClr val="00a933"/>
            </a:solidFill>
            <a:prstDash val="dash"/>
            <a:round/>
          </a:ln>
        </p:spPr>
        <p:style>
          <a:lnRef idx="0"/>
          <a:fillRef idx="0"/>
          <a:effectRef idx="0"/>
          <a:fontRef idx="minor"/>
        </p:style>
      </p:sp>
      <p:sp>
        <p:nvSpPr>
          <p:cNvPr id="669" name=""/>
          <p:cNvSpPr/>
          <p:nvPr/>
        </p:nvSpPr>
        <p:spPr>
          <a:xfrm>
            <a:off x="72000" y="4536000"/>
            <a:ext cx="7015320" cy="2155320"/>
          </a:xfrm>
          <a:prstGeom prst="rect">
            <a:avLst/>
          </a:prstGeom>
          <a:noFill/>
          <a:ln w="12600">
            <a:solidFill>
              <a:srgbClr val="ff8000"/>
            </a:solidFill>
            <a:prstDash val="dash"/>
            <a:round/>
          </a:ln>
        </p:spPr>
        <p:style>
          <a:lnRef idx="0"/>
          <a:fillRef idx="0"/>
          <a:effectRef idx="0"/>
          <a:fontRef idx="minor"/>
        </p:style>
      </p:sp>
      <p:sp>
        <p:nvSpPr>
          <p:cNvPr id="670" name=""/>
          <p:cNvSpPr/>
          <p:nvPr/>
        </p:nvSpPr>
        <p:spPr>
          <a:xfrm>
            <a:off x="7112880" y="6615000"/>
            <a:ext cx="2966400" cy="25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200" spc="-1" strike="noStrike">
                <a:solidFill>
                  <a:srgbClr val="000000"/>
                </a:solidFill>
                <a:latin typeface="Arial"/>
                <a:ea typeface="DejaVu Sans"/>
              </a:rPr>
              <a:t>Balding Nat. Rev. Genet. 2010</a:t>
            </a:r>
            <a:endParaRPr b="0" lang="en-GB" sz="1200" spc="-1" strike="noStrike">
              <a:latin typeface="Arial"/>
            </a:endParaRPr>
          </a:p>
        </p:txBody>
      </p:sp>
      <p:sp>
        <p:nvSpPr>
          <p:cNvPr id="671"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PlaceHolder 46"/>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84" name="PlaceHolder 47"/>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Which of the following statements about GWAS is correct?</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Chi-squared tests are ideal for continuous traits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B - Logistic regression is used for binary phenotypes</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C - GWAS can be affected by population structure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Bonferroni correction decreases the false negative rate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GWAS assumes strong selection at each tested locus</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62"/>
          <p:cNvSpPr/>
          <p:nvPr/>
        </p:nvSpPr>
        <p:spPr>
          <a:xfrm>
            <a:off x="484200" y="53172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GB" sz="4400" spc="26" strike="noStrike">
                <a:solidFill>
                  <a:srgbClr val="621360"/>
                </a:solidFill>
                <a:latin typeface="Calibri bold"/>
                <a:ea typeface="Aero Bold"/>
              </a:rPr>
              <a:t>A few questions now...</a:t>
            </a:r>
            <a:endParaRPr b="0" lang="en-GB" sz="4400" spc="-1" strike="noStrike">
              <a:latin typeface="Arial"/>
            </a:endParaRPr>
          </a:p>
        </p:txBody>
      </p:sp>
      <p:sp>
        <p:nvSpPr>
          <p:cNvPr id="1086" name="PlaceHolder 63"/>
          <p:cNvSpPr/>
          <p:nvPr/>
        </p:nvSpPr>
        <p:spPr>
          <a:xfrm>
            <a:off x="484200" y="1611000"/>
            <a:ext cx="11022120" cy="486900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r>
              <a:rPr b="0" lang="en-GB" sz="2200" spc="-1" strike="noStrike">
                <a:solidFill>
                  <a:srgbClr val="343434"/>
                </a:solidFill>
                <a:latin typeface="Calibri"/>
                <a:ea typeface="DejaVu Sans"/>
              </a:rPr>
              <a:t>Which of the following statements about GWAS is correct?</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A - Chi-squared tests are ideal for continuous traits</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B - Logistic regression is used for binary phenotypes</a:t>
            </a:r>
            <a:endParaRPr b="0" lang="en-GB" sz="2200" spc="-1" strike="noStrike">
              <a:latin typeface="Arial"/>
            </a:endParaRPr>
          </a:p>
          <a:p>
            <a:pPr>
              <a:lnSpc>
                <a:spcPct val="90000"/>
              </a:lnSpc>
              <a:spcBef>
                <a:spcPts val="1001"/>
              </a:spcBef>
              <a:buNone/>
            </a:pPr>
            <a:r>
              <a:rPr b="0" lang="en-GB" sz="2200" spc="-1" strike="noStrike">
                <a:solidFill>
                  <a:srgbClr val="00a933"/>
                </a:solidFill>
                <a:latin typeface="Calibri"/>
                <a:ea typeface="DejaVu Sans"/>
              </a:rPr>
              <a:t>C - GWAS can be affected by population structure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D - Bonferroni correction decreases the false negative rate</a:t>
            </a:r>
            <a:endParaRPr b="0" lang="en-GB" sz="2200" spc="-1" strike="noStrike">
              <a:latin typeface="Arial"/>
            </a:endParaRPr>
          </a:p>
          <a:p>
            <a:pPr>
              <a:lnSpc>
                <a:spcPct val="90000"/>
              </a:lnSpc>
              <a:spcBef>
                <a:spcPts val="1001"/>
              </a:spcBef>
              <a:buNone/>
            </a:pPr>
            <a:r>
              <a:rPr b="0" lang="en-GB" sz="2200" spc="-1" strike="noStrike">
                <a:solidFill>
                  <a:srgbClr val="343434"/>
                </a:solidFill>
                <a:latin typeface="Calibri"/>
                <a:ea typeface="DejaVu Sans"/>
              </a:rPr>
              <a:t>E - GWAS assumes strong selection at each tested locus</a:t>
            </a:r>
            <a:endParaRPr b="0" lang="en-GB" sz="2200" spc="-1" strike="noStrike">
              <a:latin typeface="Arial"/>
            </a:endParaRPr>
          </a:p>
          <a:p>
            <a:pPr>
              <a:lnSpc>
                <a:spcPct val="90000"/>
              </a:lnSpc>
              <a:spcBef>
                <a:spcPts val="1001"/>
              </a:spcBef>
              <a:buNone/>
            </a:pPr>
            <a:endParaRPr b="0" lang="en-GB" sz="2200" spc="-1" strike="noStrike">
              <a:latin typeface="Arial"/>
            </a:endParaRPr>
          </a:p>
          <a:p>
            <a:pPr>
              <a:lnSpc>
                <a:spcPct val="90000"/>
              </a:lnSpc>
              <a:spcBef>
                <a:spcPts val="1001"/>
              </a:spcBef>
              <a:buNone/>
            </a:pPr>
            <a:endParaRPr b="0" lang="en-GB" sz="2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0"/>
          <p:cNvSpPr/>
          <p:nvPr/>
        </p:nvSpPr>
        <p:spPr>
          <a:xfrm>
            <a:off x="483840" y="543600"/>
            <a:ext cx="11138760" cy="1130760"/>
          </a:xfrm>
          <a:prstGeom prst="rect">
            <a:avLst/>
          </a:prstGeom>
          <a:noFill/>
          <a:ln w="0">
            <a:noFill/>
          </a:ln>
        </p:spPr>
        <p:style>
          <a:lnRef idx="0"/>
          <a:fillRef idx="0"/>
          <a:effectRef idx="0"/>
          <a:fontRef idx="minor"/>
        </p:style>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Genome Wide Scans of Association (GWAS)</a:t>
            </a:r>
            <a:endParaRPr b="0" lang="en-GB" sz="4400" spc="-1" strike="noStrike">
              <a:latin typeface="Arial"/>
            </a:endParaRPr>
          </a:p>
        </p:txBody>
      </p:sp>
      <p:sp>
        <p:nvSpPr>
          <p:cNvPr id="673" name="PlaceHolder 11"/>
          <p:cNvSpPr/>
          <p:nvPr/>
        </p:nvSpPr>
        <p:spPr>
          <a:xfrm>
            <a:off x="484200" y="1611000"/>
            <a:ext cx="10851120" cy="2424600"/>
          </a:xfrm>
          <a:prstGeom prst="rect">
            <a:avLst/>
          </a:prstGeom>
          <a:noFill/>
          <a:ln w="0">
            <a:noFill/>
          </a:ln>
        </p:spPr>
        <p:style>
          <a:lnRef idx="0"/>
          <a:fillRef idx="0"/>
          <a:effectRef idx="0"/>
          <a:fontRef idx="minor"/>
        </p:style>
        <p:txBody>
          <a:bodyPr lIns="90000" rIns="90000" tIns="45000" bIns="45000" anchor="t">
            <a:normAutofit fontScale="92000"/>
          </a:bodyPr>
          <a:p>
            <a:pPr>
              <a:lnSpc>
                <a:spcPct val="90000"/>
              </a:lnSpc>
              <a:spcBef>
                <a:spcPts val="1001"/>
              </a:spcBef>
              <a:buNone/>
            </a:pP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We can add confounding variables and complexify the model if desired.</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Many statistical methods to increase power</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Unless you are working with very large panels, do not overinterpret differences between methods.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ea typeface="DejaVu Sans"/>
              </a:rPr>
              <a:t>More about this later...</a:t>
            </a:r>
            <a:endParaRPr b="0" lang="en-GB" sz="2400" spc="-1" strike="noStrike">
              <a:latin typeface="Arial"/>
            </a:endParaRPr>
          </a:p>
        </p:txBody>
      </p:sp>
      <mc:AlternateContent>
        <mc:Choice xmlns:a14="http://schemas.microsoft.com/office/drawing/2010/main" Requires="a14">
          <p:sp>
            <p:nvSpPr>
              <p:cNvPr id="674" name=""/>
              <p:cNvSpPr txBox="1"/>
              <p:nvPr/>
            </p:nvSpPr>
            <p:spPr>
              <a:xfrm>
                <a:off x="4680000" y="4035600"/>
                <a:ext cx="2697120" cy="430560"/>
              </a:xfrm>
              <a:prstGeom prst="rect">
                <a:avLst/>
              </a:prstGeom>
            </p:spPr>
            <p:txBody>
              <a:bodyPr/>
              <a:p>
                <a14:m>
                  <m:oMath xmlns:m="http://schemas.openxmlformats.org/officeDocument/2006/math">
                    <m:r>
                      <m:t xml:space="preserve">Y</m:t>
                    </m:r>
                    <m:r>
                      <m:t xml:space="preserve">=</m:t>
                    </m:r>
                    <m:r>
                      <m:t xml:space="preserve">α</m:t>
                    </m:r>
                    <m:r>
                      <m:t xml:space="preserve">+</m:t>
                    </m:r>
                    <m:r>
                      <m:t xml:space="preserve">X</m:t>
                    </m:r>
                    <m:r>
                      <m:t xml:space="preserve">⋅</m:t>
                    </m:r>
                    <m:r>
                      <m:t xml:space="preserve">β</m:t>
                    </m:r>
                    <m:r>
                      <m:t xml:space="preserve">+</m:t>
                    </m:r>
                    <m:r>
                      <m:t xml:space="preserve">u</m:t>
                    </m:r>
                    <m:r>
                      <m:t xml:space="preserve">+</m:t>
                    </m:r>
                    <m:r>
                      <m:t xml:space="preserve">ϵ</m:t>
                    </m:r>
                  </m:oMath>
                </a14:m>
              </a:p>
            </p:txBody>
          </p:sp>
        </mc:Choice>
        <mc:Fallback/>
      </mc:AlternateContent>
      <mc:AlternateContent>
        <mc:Choice xmlns:a14="http://schemas.microsoft.com/office/drawing/2010/main" Requires="a14">
          <p:sp>
            <p:nvSpPr>
              <p:cNvPr id="675" name=""/>
              <p:cNvSpPr txBox="1"/>
              <p:nvPr/>
            </p:nvSpPr>
            <p:spPr>
              <a:xfrm>
                <a:off x="5742360" y="3242520"/>
                <a:ext cx="714960" cy="354960"/>
              </a:xfrm>
              <a:prstGeom prst="rect">
                <a:avLst/>
              </a:prstGeom>
            </p:spPr>
            <p:txBody>
              <a:bodyPr/>
              <a:p>
                <a14:m>
                  <m:oMath xmlns:m="http://schemas.openxmlformats.org/officeDocument/2006/math"/>
                </a14:m>
              </a:p>
            </p:txBody>
          </p:sp>
        </mc:Choice>
        <mc:Fallback/>
      </mc:AlternateContent>
      <p:sp>
        <p:nvSpPr>
          <p:cNvPr id="676" name=""/>
          <p:cNvSpPr/>
          <p:nvPr/>
        </p:nvSpPr>
        <p:spPr>
          <a:xfrm flipH="1" flipV="1">
            <a:off x="6775560" y="4470840"/>
            <a:ext cx="424440" cy="532440"/>
          </a:xfrm>
          <a:prstGeom prst="line">
            <a:avLst/>
          </a:prstGeom>
          <a:ln w="29160">
            <a:solidFill>
              <a:srgbClr val="ff0000"/>
            </a:solidFill>
            <a:round/>
            <a:tailEnd len="med" type="triangle" w="med"/>
          </a:ln>
        </p:spPr>
        <p:style>
          <a:lnRef idx="0"/>
          <a:fillRef idx="0"/>
          <a:effectRef idx="0"/>
          <a:fontRef idx="minor"/>
        </p:style>
      </p:sp>
      <p:sp>
        <p:nvSpPr>
          <p:cNvPr id="677" name=""/>
          <p:cNvSpPr/>
          <p:nvPr/>
        </p:nvSpPr>
        <p:spPr>
          <a:xfrm>
            <a:off x="5940000" y="4975200"/>
            <a:ext cx="4135320" cy="2220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2400" spc="-1" strike="noStrike">
                <a:solidFill>
                  <a:srgbClr val="343434"/>
                </a:solidFill>
                <a:latin typeface="Calibri"/>
                <a:ea typeface="DejaVu Sans"/>
              </a:rPr>
              <a:t>Correction for population structure/relatedness</a:t>
            </a:r>
            <a:endParaRPr b="0" lang="en-GB" sz="2400" spc="-1" strike="noStrike">
              <a:latin typeface="Arial"/>
            </a:endParaRPr>
          </a:p>
          <a:p>
            <a:pPr>
              <a:lnSpc>
                <a:spcPct val="100000"/>
              </a:lnSpc>
              <a:buNone/>
            </a:pPr>
            <a:r>
              <a:rPr b="0" lang="en-GB" sz="2400" spc="-1" strike="noStrike">
                <a:solidFill>
                  <a:srgbClr val="343434"/>
                </a:solidFill>
                <a:latin typeface="Calibri"/>
                <a:ea typeface="DejaVu Sans"/>
              </a:rPr>
              <a:t>Can also be latent factors (LFMM2)</a:t>
            </a:r>
            <a:endParaRPr b="0" lang="en-GB" sz="2400" spc="-1" strike="noStrike">
              <a:latin typeface="Arial"/>
            </a:endParaRPr>
          </a:p>
        </p:txBody>
      </p:sp>
      <p:sp>
        <p:nvSpPr>
          <p:cNvPr id="678"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
        <p:nvSpPr>
          <p:cNvPr id="679" name=""/>
          <p:cNvSpPr txBox="1"/>
          <p:nvPr/>
        </p:nvSpPr>
        <p:spPr>
          <a:xfrm>
            <a:off x="0" y="6200280"/>
            <a:ext cx="3266640" cy="657720"/>
          </a:xfrm>
          <a:prstGeom prst="rect">
            <a:avLst/>
          </a:prstGeom>
          <a:noFill/>
          <a:ln w="0">
            <a:noFill/>
          </a:ln>
        </p:spPr>
        <p:txBody>
          <a:bodyPr lIns="90000" rIns="90000" tIns="45000" bIns="45000" anchor="t">
            <a:noAutofit/>
          </a:bodyPr>
          <a:p>
            <a:r>
              <a:rPr b="0" lang="en-GB" sz="1000" spc="-1" strike="noStrike">
                <a:latin typeface="Arial"/>
              </a:rPr>
              <a:t>About </a:t>
            </a:r>
            <a:r>
              <a:rPr b="1" lang="en-GB" sz="1000" spc="-1" strike="noStrike">
                <a:latin typeface="Arial"/>
              </a:rPr>
              <a:t>LFMM2</a:t>
            </a:r>
            <a:r>
              <a:rPr b="0" lang="en-GB" sz="1000" spc="-1" strike="noStrike">
                <a:latin typeface="Arial"/>
              </a:rPr>
              <a:t>: Kevin Caye, Basile </a:t>
            </a:r>
            <a:r>
              <a:rPr b="0" lang="en-GB" sz="1000" spc="-1" strike="noStrike">
                <a:latin typeface="Arial"/>
              </a:rPr>
              <a:t>Jumentier, Johanna Lepeule, Olivier </a:t>
            </a:r>
            <a:r>
              <a:rPr b="0" lang="en-GB" sz="1000" spc="-1" strike="noStrike">
                <a:latin typeface="Arial"/>
              </a:rPr>
              <a:t>François, LFMM 2: Molecular Biology </a:t>
            </a:r>
            <a:r>
              <a:rPr b="0" lang="en-GB" sz="1000" spc="-1" strike="noStrike">
                <a:latin typeface="Arial"/>
              </a:rPr>
              <a:t>and Evolution, Volume 36, Issue 4, April </a:t>
            </a:r>
            <a:r>
              <a:rPr b="0" lang="en-GB" sz="1000" spc="-1" strike="noStrike">
                <a:latin typeface="Arial"/>
              </a:rPr>
              <a:t>2019, Pages 852–860, </a:t>
            </a:r>
            <a:r>
              <a:rPr b="0" lang="en-GB" sz="1000" spc="-1" strike="noStrike">
                <a:latin typeface="Arial"/>
                <a:hlinkClick r:id="rId1"/>
              </a:rPr>
              <a:t>https://doi.org/10.1093/molbev/msz008</a:t>
            </a:r>
            <a:endParaRPr b="0" lang="en-GB" sz="1000" spc="-1" strike="noStrike">
              <a:latin typeface="Arial"/>
            </a:endParaRPr>
          </a:p>
        </p:txBody>
      </p:sp>
      <p:sp>
        <p:nvSpPr>
          <p:cNvPr id="680" name=""/>
          <p:cNvSpPr/>
          <p:nvPr/>
        </p:nvSpPr>
        <p:spPr>
          <a:xfrm>
            <a:off x="7189200" y="6192360"/>
            <a:ext cx="251280" cy="251280"/>
          </a:xfrm>
          <a:prstGeom prst="ellipse">
            <a:avLst/>
          </a:prstGeom>
          <a:solidFill>
            <a:srgbClr val="ff8000"/>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Geno</a:t>
            </a:r>
            <a:r>
              <a:rPr b="0" lang="en-US" sz="4400" spc="26" strike="noStrike">
                <a:solidFill>
                  <a:srgbClr val="621360"/>
                </a:solidFill>
                <a:latin typeface="Calibri bold"/>
                <a:ea typeface="Aero Bold"/>
              </a:rPr>
              <a:t>me </a:t>
            </a:r>
            <a:r>
              <a:rPr b="0" lang="en-US" sz="4400" spc="26" strike="noStrike">
                <a:solidFill>
                  <a:srgbClr val="621360"/>
                </a:solidFill>
                <a:latin typeface="Calibri bold"/>
                <a:ea typeface="Aero Bold"/>
              </a:rPr>
              <a:t>Wide </a:t>
            </a:r>
            <a:r>
              <a:rPr b="0" lang="en-US" sz="4400" spc="26" strike="noStrike">
                <a:solidFill>
                  <a:srgbClr val="621360"/>
                </a:solidFill>
                <a:latin typeface="Calibri bold"/>
                <a:ea typeface="Aero Bold"/>
              </a:rPr>
              <a:t>Scans </a:t>
            </a:r>
            <a:r>
              <a:rPr b="0" lang="en-US" sz="4400" spc="26" strike="noStrike">
                <a:solidFill>
                  <a:srgbClr val="621360"/>
                </a:solidFill>
                <a:latin typeface="Calibri bold"/>
                <a:ea typeface="Aero Bold"/>
              </a:rPr>
              <a:t>of </a:t>
            </a:r>
            <a:r>
              <a:rPr b="0" lang="en-US" sz="4400" spc="26" strike="noStrike">
                <a:solidFill>
                  <a:srgbClr val="621360"/>
                </a:solidFill>
                <a:latin typeface="Calibri bold"/>
                <a:ea typeface="Aero Bold"/>
              </a:rPr>
              <a:t>Associ</a:t>
            </a:r>
            <a:r>
              <a:rPr b="0" lang="en-US" sz="4400" spc="26" strike="noStrike">
                <a:solidFill>
                  <a:srgbClr val="621360"/>
                </a:solidFill>
                <a:latin typeface="Calibri bold"/>
                <a:ea typeface="Aero Bold"/>
              </a:rPr>
              <a:t>ation </a:t>
            </a:r>
            <a:r>
              <a:rPr b="0" lang="en-US" sz="4400" spc="26" strike="noStrike">
                <a:solidFill>
                  <a:srgbClr val="621360"/>
                </a:solidFill>
                <a:latin typeface="Calibri bold"/>
                <a:ea typeface="Aero Bold"/>
              </a:rPr>
              <a:t>(GWAS</a:t>
            </a:r>
            <a:r>
              <a:rPr b="0" lang="en-US" sz="4400" spc="26" strike="noStrike">
                <a:solidFill>
                  <a:srgbClr val="621360"/>
                </a:solidFill>
                <a:latin typeface="Calibri bold"/>
                <a:ea typeface="Aero Bold"/>
              </a:rPr>
              <a:t>)</a:t>
            </a:r>
            <a:endParaRPr b="0" lang="en-GB" sz="4400" spc="-1" strike="noStrike">
              <a:latin typeface="Arial"/>
            </a:endParaRPr>
          </a:p>
        </p:txBody>
      </p:sp>
      <p:sp>
        <p:nvSpPr>
          <p:cNvPr id="682" name="PlaceHolder 2"/>
          <p:cNvSpPr>
            <a:spLocks noGrp="1"/>
          </p:cNvSpPr>
          <p:nvPr>
            <p:ph/>
          </p:nvPr>
        </p:nvSpPr>
        <p:spPr>
          <a:xfrm>
            <a:off x="483840" y="1611000"/>
            <a:ext cx="3304080" cy="4345560"/>
          </a:xfrm>
          <a:prstGeom prst="rect">
            <a:avLst/>
          </a:prstGeom>
          <a:noFill/>
          <a:ln w="0">
            <a:noFill/>
          </a:ln>
        </p:spPr>
        <p:txBody>
          <a:bodyPr lIns="90000" rIns="90000" tIns="45000" bIns="45000" anchor="t">
            <a:normAutofit/>
          </a:bodyPr>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Here a scan for association with rheumatoid arthritis</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Cohorts with 100,000 or even million individuals</a:t>
            </a:r>
            <a:endParaRPr b="0" lang="en-GB" sz="2400" spc="-1" strike="noStrike">
              <a:latin typeface="Arial"/>
            </a:endParaRPr>
          </a:p>
          <a:p>
            <a:pPr>
              <a:lnSpc>
                <a:spcPct val="90000"/>
              </a:lnSpc>
              <a:spcBef>
                <a:spcPts val="1001"/>
              </a:spcBef>
              <a:buNone/>
            </a:pP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Useful to a point</a:t>
            </a:r>
            <a:endParaRPr b="0" lang="en-GB" sz="2400" spc="-1" strike="noStrike">
              <a:latin typeface="Arial"/>
            </a:endParaRPr>
          </a:p>
          <a:p>
            <a:pPr marL="228600" indent="-228600">
              <a:lnSpc>
                <a:spcPct val="90000"/>
              </a:lnSpc>
              <a:spcBef>
                <a:spcPts val="1001"/>
              </a:spcBef>
              <a:buClr>
                <a:srgbClr val="343434"/>
              </a:buClr>
              <a:buFont typeface="Arial"/>
              <a:buChar char="•"/>
            </a:pPr>
            <a:r>
              <a:rPr b="0" lang="en-GB" sz="2400" spc="-1" strike="noStrike">
                <a:solidFill>
                  <a:srgbClr val="343434"/>
                </a:solidFill>
                <a:latin typeface="Calibri"/>
              </a:rPr>
              <a:t>For polygenic traits: need high sample size</a:t>
            </a:r>
            <a:endParaRPr b="0" lang="en-GB" sz="2400" spc="-1" strike="noStrike">
              <a:latin typeface="Arial"/>
            </a:endParaRPr>
          </a:p>
        </p:txBody>
      </p:sp>
      <p:pic>
        <p:nvPicPr>
          <p:cNvPr id="683" name="Picture 69" descr="Progress and Promise of Genome-Wide Association Studies for Human Complex  Trait Genetics | Genetics"/>
          <p:cNvPicPr/>
          <p:nvPr/>
        </p:nvPicPr>
        <p:blipFill>
          <a:blip r:embed="rId1"/>
          <a:stretch/>
        </p:blipFill>
        <p:spPr>
          <a:xfrm>
            <a:off x="3528720" y="1800000"/>
            <a:ext cx="8166240" cy="4533480"/>
          </a:xfrm>
          <a:prstGeom prst="rect">
            <a:avLst/>
          </a:prstGeom>
          <a:ln w="0">
            <a:noFill/>
          </a:ln>
        </p:spPr>
      </p:pic>
      <p:sp>
        <p:nvSpPr>
          <p:cNvPr id="684"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483840" y="560520"/>
            <a:ext cx="11138760" cy="1130760"/>
          </a:xfrm>
          <a:prstGeom prst="rect">
            <a:avLst/>
          </a:prstGeom>
          <a:noFill/>
          <a:ln w="0">
            <a:noFill/>
          </a:ln>
        </p:spPr>
        <p:txBody>
          <a:bodyPr lIns="90000" rIns="90000" tIns="45000" bIns="45000" anchor="t">
            <a:noAutofit/>
          </a:bodyPr>
          <a:p>
            <a:pPr>
              <a:lnSpc>
                <a:spcPts val="3600"/>
              </a:lnSpc>
              <a:buNone/>
            </a:pP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w</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y</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h</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c</a:t>
            </a:r>
            <a:r>
              <a:rPr b="0" lang="en-US" sz="4400" spc="26" strike="noStrike">
                <a:solidFill>
                  <a:srgbClr val="621360"/>
                </a:solidFill>
                <a:latin typeface="Calibri bold"/>
                <a:ea typeface="Aero Bold"/>
              </a:rPr>
              <a:t>k</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y</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p</a:t>
            </a:r>
            <a:r>
              <a:rPr b="0" lang="en-US" sz="4400" spc="26" strike="noStrike">
                <a:solidFill>
                  <a:srgbClr val="621360"/>
                </a:solidFill>
                <a:latin typeface="Calibri bold"/>
                <a:ea typeface="Aero Bold"/>
              </a:rPr>
              <a:t>-</a:t>
            </a:r>
            <a:r>
              <a:rPr b="0" lang="en-US" sz="4400" spc="26" strike="noStrike">
                <a:solidFill>
                  <a:srgbClr val="621360"/>
                </a:solidFill>
                <a:latin typeface="Calibri bold"/>
                <a:ea typeface="Aero Bold"/>
              </a:rPr>
              <a:t>v</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l</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e</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d</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b</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i</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a:t>
            </a:r>
            <a:r>
              <a:rPr b="0" lang="en-US" sz="4400" spc="26" strike="noStrike">
                <a:solidFill>
                  <a:srgbClr val="621360"/>
                </a:solidFill>
                <a:latin typeface="Calibri bold"/>
                <a:ea typeface="Aero Bold"/>
              </a:rPr>
              <a:t>n</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j</a:t>
            </a:r>
            <a:r>
              <a:rPr b="0" lang="en-US" sz="4400" spc="26" strike="noStrike">
                <a:solidFill>
                  <a:srgbClr val="621360"/>
                </a:solidFill>
                <a:latin typeface="Calibri bold"/>
                <a:ea typeface="Aero Bold"/>
              </a:rPr>
              <a:t>u</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t</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f</a:t>
            </a:r>
            <a:r>
              <a:rPr b="0" lang="en-US" sz="4400" spc="26" strike="noStrike">
                <a:solidFill>
                  <a:srgbClr val="621360"/>
                </a:solidFill>
                <a:latin typeface="Calibri bold"/>
                <a:ea typeface="Aero Bold"/>
              </a:rPr>
              <a:t>o</a:t>
            </a:r>
            <a:r>
              <a:rPr b="0" lang="en-US" sz="4400" spc="26" strike="noStrike">
                <a:solidFill>
                  <a:srgbClr val="621360"/>
                </a:solidFill>
                <a:latin typeface="Calibri bold"/>
                <a:ea typeface="Aero Bold"/>
              </a:rPr>
              <a:t>r</a:t>
            </a:r>
            <a:r>
              <a:rPr b="0" lang="en-US" sz="4400" spc="26" strike="noStrike">
                <a:solidFill>
                  <a:srgbClr val="621360"/>
                </a:solidFill>
                <a:latin typeface="Calibri bold"/>
                <a:ea typeface="Aero Bold"/>
              </a:rPr>
              <a:t> </a:t>
            </a:r>
            <a:r>
              <a:rPr b="0" lang="en-US" sz="4400" spc="26" strike="noStrike">
                <a:solidFill>
                  <a:srgbClr val="621360"/>
                </a:solidFill>
                <a:latin typeface="Calibri bold"/>
                <a:ea typeface="Aero Bold"/>
              </a:rPr>
              <a:t>G</a:t>
            </a:r>
            <a:r>
              <a:rPr b="0" lang="en-US" sz="4400" spc="26" strike="noStrike">
                <a:solidFill>
                  <a:srgbClr val="621360"/>
                </a:solidFill>
                <a:latin typeface="Calibri bold"/>
                <a:ea typeface="Aero Bold"/>
              </a:rPr>
              <a:t>W</a:t>
            </a:r>
            <a:r>
              <a:rPr b="0" lang="en-US" sz="4400" spc="26" strike="noStrike">
                <a:solidFill>
                  <a:srgbClr val="621360"/>
                </a:solidFill>
                <a:latin typeface="Calibri bold"/>
                <a:ea typeface="Aero Bold"/>
              </a:rPr>
              <a:t>A</a:t>
            </a:r>
            <a:r>
              <a:rPr b="0" lang="en-US" sz="4400" spc="26" strike="noStrike">
                <a:solidFill>
                  <a:srgbClr val="621360"/>
                </a:solidFill>
                <a:latin typeface="Calibri bold"/>
                <a:ea typeface="Aero Bold"/>
              </a:rPr>
              <a:t>S</a:t>
            </a:r>
            <a:r>
              <a:rPr b="0" lang="en-US" sz="4400" spc="26" strike="noStrike">
                <a:solidFill>
                  <a:srgbClr val="621360"/>
                </a:solidFill>
                <a:latin typeface="Calibri bold"/>
                <a:ea typeface="Aero Bold"/>
              </a:rPr>
              <a:t>)</a:t>
            </a:r>
            <a:endParaRPr b="0" lang="en-GB" sz="4400" spc="-1" strike="noStrike">
              <a:latin typeface="Arial"/>
            </a:endParaRPr>
          </a:p>
        </p:txBody>
      </p:sp>
      <p:pic>
        <p:nvPicPr>
          <p:cNvPr id="686" name="" descr=""/>
          <p:cNvPicPr/>
          <p:nvPr/>
        </p:nvPicPr>
        <p:blipFill>
          <a:blip r:embed="rId1"/>
          <a:stretch/>
        </p:blipFill>
        <p:spPr>
          <a:xfrm>
            <a:off x="7134120" y="1453320"/>
            <a:ext cx="5056200" cy="5056200"/>
          </a:xfrm>
          <a:prstGeom prst="rect">
            <a:avLst/>
          </a:prstGeom>
          <a:ln w="0">
            <a:noFill/>
          </a:ln>
        </p:spPr>
      </p:pic>
      <p:pic>
        <p:nvPicPr>
          <p:cNvPr id="687" name="" descr=""/>
          <p:cNvPicPr/>
          <p:nvPr/>
        </p:nvPicPr>
        <p:blipFill>
          <a:blip r:embed="rId2"/>
          <a:stretch/>
        </p:blipFill>
        <p:spPr>
          <a:xfrm>
            <a:off x="720000" y="1499760"/>
            <a:ext cx="4798440" cy="4798440"/>
          </a:xfrm>
          <a:prstGeom prst="rect">
            <a:avLst/>
          </a:prstGeom>
          <a:ln w="0">
            <a:noFill/>
          </a:ln>
        </p:spPr>
      </p:pic>
      <p:sp>
        <p:nvSpPr>
          <p:cNvPr id="688" name=""/>
          <p:cNvSpPr/>
          <p:nvPr/>
        </p:nvSpPr>
        <p:spPr>
          <a:xfrm>
            <a:off x="2340000" y="6511320"/>
            <a:ext cx="701244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solidFill>
                  <a:srgbClr val="000000"/>
                </a:solidFill>
                <a:latin typeface="Arial"/>
                <a:ea typeface="DejaVu Sans"/>
              </a:rPr>
              <a:t>http://varianceexplained.org/statistics/interpreting-pvalue-histogram/</a:t>
            </a:r>
            <a:endParaRPr b="0" lang="en-GB" sz="1800" spc="-1" strike="noStrike">
              <a:latin typeface="Arial"/>
            </a:endParaRPr>
          </a:p>
        </p:txBody>
      </p:sp>
      <p:sp>
        <p:nvSpPr>
          <p:cNvPr id="689" name=""/>
          <p:cNvSpPr/>
          <p:nvPr/>
        </p:nvSpPr>
        <p:spPr>
          <a:xfrm>
            <a:off x="11832840" y="5940360"/>
            <a:ext cx="251280" cy="251280"/>
          </a:xfrm>
          <a:prstGeom prst="ellipse">
            <a:avLst/>
          </a:prstGeom>
          <a:solidFill>
            <a:srgbClr val="00a933"/>
          </a:solidFill>
          <a:ln w="2916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16277</TotalTime>
  <Application>LibreOffice/7.3.7.2$Linux_X86_64 LibreOffice_project/30$Build-2</Application>
  <AppVersion>15.0000</AppVersion>
  <Company>University of Portsmouth</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2020-09-13T15:37:18Z</dcterms:created>
  <dc:creator>Yann Bourgeois</dc:creator>
  <dc:description/>
  <dc:language>en-GB</dc:language>
  <cp:lastModifiedBy/>
  <dcterms:modified xsi:type="dcterms:W3CDTF">2025-05-29T13:36:05Z</dcterms:modified>
  <cp:revision>480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13</vt:r8>
  </property>
  <property fmtid="{D5CDD505-2E9C-101B-9397-08002B2CF9AE}" pid="3" name="PresentationFormat">
    <vt:lpwstr>Widescreen</vt:lpwstr>
  </property>
  <property fmtid="{D5CDD505-2E9C-101B-9397-08002B2CF9AE}" pid="4" name="Slides">
    <vt:r8>98</vt:r8>
  </property>
</Properties>
</file>